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3"/>
  </p:sldMasterIdLst>
  <p:notesMasterIdLst>
    <p:notesMasterId r:id="rId27"/>
  </p:notesMasterIdLst>
  <p:handoutMasterIdLst>
    <p:handoutMasterId r:id="rId28"/>
  </p:handoutMasterIdLst>
  <p:sldIdLst>
    <p:sldId id="282" r:id="rId4"/>
    <p:sldId id="283" r:id="rId5"/>
    <p:sldId id="300" r:id="rId6"/>
    <p:sldId id="299" r:id="rId7"/>
    <p:sldId id="298" r:id="rId8"/>
    <p:sldId id="292" r:id="rId9"/>
    <p:sldId id="284" r:id="rId10"/>
    <p:sldId id="302" r:id="rId11"/>
    <p:sldId id="311" r:id="rId12"/>
    <p:sldId id="310" r:id="rId13"/>
    <p:sldId id="314" r:id="rId14"/>
    <p:sldId id="312" r:id="rId15"/>
    <p:sldId id="313" r:id="rId16"/>
    <p:sldId id="301" r:id="rId17"/>
    <p:sldId id="315" r:id="rId18"/>
    <p:sldId id="316" r:id="rId19"/>
    <p:sldId id="304" r:id="rId20"/>
    <p:sldId id="305" r:id="rId21"/>
    <p:sldId id="308" r:id="rId22"/>
    <p:sldId id="307" r:id="rId23"/>
    <p:sldId id="306" r:id="rId24"/>
    <p:sldId id="297" r:id="rId25"/>
    <p:sldId id="285" r:id="rId26"/>
  </p:sldIdLst>
  <p:sldSz cx="12192000" cy="6858000"/>
  <p:notesSz cx="6858000" cy="9144000"/>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89582" autoAdjust="0"/>
  </p:normalViewPr>
  <p:slideViewPr>
    <p:cSldViewPr snapToGrid="0">
      <p:cViewPr varScale="1">
        <p:scale>
          <a:sx n="103" d="100"/>
          <a:sy n="103" d="100"/>
        </p:scale>
        <p:origin x="798" y="108"/>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91" d="100"/>
          <a:sy n="91" d="100"/>
        </p:scale>
        <p:origin x="373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5.xml"/></Relationships>
</file>

<file path=ppt/diagrams/_rels/data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E26869-601C-4630-ACF7-D119C6B7054B}" type="doc">
      <dgm:prSet loTypeId="urn:microsoft.com/office/officeart/2005/8/layout/hList2" loCatId="relationship" qsTypeId="urn:microsoft.com/office/officeart/2005/8/quickstyle/simple3" qsCatId="simple" csTypeId="urn:microsoft.com/office/officeart/2005/8/colors/accent1_2" csCatId="accent1" phldr="1"/>
      <dgm:spPr/>
      <dgm:t>
        <a:bodyPr/>
        <a:lstStyle/>
        <a:p>
          <a:endParaRPr lang="zh-TW" altLang="en-US"/>
        </a:p>
      </dgm:t>
    </dgm:pt>
    <dgm:pt modelId="{D70ADC0B-6B0B-4D0D-9CA8-D8D9888F0A8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美金</a:t>
          </a:r>
          <a:endParaRPr lang="zh-TW" altLang="en-US" sz="3600" dirty="0">
            <a:latin typeface="Microsoft JhengHei UI" panose="020B0604030504040204" pitchFamily="34" charset="-120"/>
            <a:ea typeface="Microsoft JhengHei UI" panose="020B0604030504040204" pitchFamily="34" charset="-120"/>
          </a:endParaRPr>
        </a:p>
      </dgm:t>
    </dgm:pt>
    <dgm:pt modelId="{20BFA15A-A0D9-40CE-BAE9-C247F1D60A1B}" type="parTrans" cxnId="{BE55CD2A-9CC8-49F0-BE80-7345980E003F}">
      <dgm:prSet/>
      <dgm:spPr/>
      <dgm:t>
        <a:bodyPr/>
        <a:lstStyle/>
        <a:p>
          <a:endParaRPr lang="zh-TW" altLang="en-US"/>
        </a:p>
      </dgm:t>
    </dgm:pt>
    <dgm:pt modelId="{C08839A6-0BA2-4E5C-9D40-97217119EE2A}" type="sibTrans" cxnId="{BE55CD2A-9CC8-49F0-BE80-7345980E003F}">
      <dgm:prSet/>
      <dgm:spPr/>
      <dgm:t>
        <a:bodyPr/>
        <a:lstStyle/>
        <a:p>
          <a:endParaRPr lang="zh-TW" altLang="en-US"/>
        </a:p>
      </dgm:t>
    </dgm:pt>
    <dgm:pt modelId="{94B4E931-AD77-441C-A334-7C277391BFD3}">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由政府發行</a:t>
          </a:r>
          <a:endParaRPr lang="zh-TW" altLang="en-US" dirty="0">
            <a:latin typeface="Microsoft JhengHei UI" panose="020B0604030504040204" pitchFamily="34" charset="-120"/>
            <a:ea typeface="Microsoft JhengHei UI" panose="020B0604030504040204" pitchFamily="34" charset="-120"/>
          </a:endParaRPr>
        </a:p>
      </dgm:t>
    </dgm:pt>
    <dgm:pt modelId="{373DFB54-21CA-41D1-849F-8825D6FFD471}" type="parTrans" cxnId="{7F37FDB5-4E25-4577-8E6E-F3C855FD4FBA}">
      <dgm:prSet/>
      <dgm:spPr/>
      <dgm:t>
        <a:bodyPr/>
        <a:lstStyle/>
        <a:p>
          <a:endParaRPr lang="zh-TW" altLang="en-US"/>
        </a:p>
      </dgm:t>
    </dgm:pt>
    <dgm:pt modelId="{61F31727-1817-46A1-A6CD-58C7D8BC622A}" type="sibTrans" cxnId="{7F37FDB5-4E25-4577-8E6E-F3C855FD4FBA}">
      <dgm:prSet/>
      <dgm:spPr/>
      <dgm:t>
        <a:bodyPr/>
        <a:lstStyle/>
        <a:p>
          <a:endParaRPr lang="zh-TW" altLang="en-US"/>
        </a:p>
      </dgm:t>
    </dgm:pt>
    <dgm:pt modelId="{42F6A861-65CA-4D9B-A6C9-8E361F213679}">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BEE9C1B2-8A5F-469D-8267-8E24A0674394}" type="parTrans" cxnId="{372E6090-B4CA-4036-B669-5F2B761BCB60}">
      <dgm:prSet/>
      <dgm:spPr/>
      <dgm:t>
        <a:bodyPr/>
        <a:lstStyle/>
        <a:p>
          <a:endParaRPr lang="zh-TW" altLang="en-US"/>
        </a:p>
      </dgm:t>
    </dgm:pt>
    <dgm:pt modelId="{5F99F822-8D94-47E8-86C8-8D8CCA095DC4}" type="sibTrans" cxnId="{372E6090-B4CA-4036-B669-5F2B761BCB60}">
      <dgm:prSet/>
      <dgm:spPr/>
      <dgm:t>
        <a:bodyPr/>
        <a:lstStyle/>
        <a:p>
          <a:endParaRPr lang="zh-TW" altLang="en-US"/>
        </a:p>
      </dgm:t>
    </dgm:pt>
    <dgm:pt modelId="{B81E159A-235E-4B00-A188-C007254B4E7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比特幣</a:t>
          </a:r>
          <a:endParaRPr lang="zh-TW" altLang="en-US" sz="3600" dirty="0">
            <a:latin typeface="Microsoft JhengHei UI" panose="020B0604030504040204" pitchFamily="34" charset="-120"/>
            <a:ea typeface="Microsoft JhengHei UI" panose="020B0604030504040204" pitchFamily="34" charset="-120"/>
          </a:endParaRPr>
        </a:p>
      </dgm:t>
    </dgm:pt>
    <dgm:pt modelId="{DBFAB56C-8EB4-4D3C-B811-D61C69B4AF35}" type="parTrans" cxnId="{9F74A324-D5A0-46A3-B260-72BDB3AE7D84}">
      <dgm:prSet/>
      <dgm:spPr/>
      <dgm:t>
        <a:bodyPr/>
        <a:lstStyle/>
        <a:p>
          <a:endParaRPr lang="zh-TW" altLang="en-US"/>
        </a:p>
      </dgm:t>
    </dgm:pt>
    <dgm:pt modelId="{4AF9D8B9-89E4-404B-9FC7-9C4FB004C8F2}" type="sibTrans" cxnId="{9F74A324-D5A0-46A3-B260-72BDB3AE7D84}">
      <dgm:prSet/>
      <dgm:spPr/>
      <dgm:t>
        <a:bodyPr/>
        <a:lstStyle/>
        <a:p>
          <a:endParaRPr lang="zh-TW" altLang="en-US"/>
        </a:p>
      </dgm:t>
    </dgm:pt>
    <dgm:pt modelId="{611F5A9E-1C97-4DB3-B00E-58DCF0A8957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由電腦產生</a:t>
          </a:r>
          <a:endParaRPr lang="zh-TW" altLang="en-US" dirty="0">
            <a:latin typeface="Microsoft JhengHei UI" panose="020B0604030504040204" pitchFamily="34" charset="-120"/>
            <a:ea typeface="Microsoft JhengHei UI" panose="020B0604030504040204" pitchFamily="34" charset="-120"/>
          </a:endParaRPr>
        </a:p>
      </dgm:t>
    </dgm:pt>
    <dgm:pt modelId="{66970DE6-F850-42E9-8259-68E90AA321B7}" type="parTrans" cxnId="{16BFCBB5-6FAE-429C-8CDC-D900A1A2EBA9}">
      <dgm:prSet/>
      <dgm:spPr/>
      <dgm:t>
        <a:bodyPr/>
        <a:lstStyle/>
        <a:p>
          <a:endParaRPr lang="zh-TW" altLang="en-US"/>
        </a:p>
      </dgm:t>
    </dgm:pt>
    <dgm:pt modelId="{9253F290-CBCA-436B-8C2B-2280AE1929CD}" type="sibTrans" cxnId="{16BFCBB5-6FAE-429C-8CDC-D900A1A2EBA9}">
      <dgm:prSet/>
      <dgm:spPr/>
      <dgm:t>
        <a:bodyPr/>
        <a:lstStyle/>
        <a:p>
          <a:endParaRPr lang="zh-TW" altLang="en-US"/>
        </a:p>
      </dgm:t>
    </dgm:pt>
    <dgm:pt modelId="{529E5C9D-0631-460C-9E57-DD2EF2CC934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去中心化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非單獨機構控制</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C1F0C7A7-8F14-46FF-B3E8-5EDF695EBB77}" type="parTrans" cxnId="{97866554-D2E2-4A20-8083-A10BE84F0109}">
      <dgm:prSet/>
      <dgm:spPr/>
      <dgm:t>
        <a:bodyPr/>
        <a:lstStyle/>
        <a:p>
          <a:endParaRPr lang="zh-TW" altLang="en-US"/>
        </a:p>
      </dgm:t>
    </dgm:pt>
    <dgm:pt modelId="{47B8659E-285F-48EF-95C2-58DFC770A24B}" type="sibTrans" cxnId="{97866554-D2E2-4A20-8083-A10BE84F0109}">
      <dgm:prSet/>
      <dgm:spPr/>
      <dgm:t>
        <a:bodyPr/>
        <a:lstStyle/>
        <a:p>
          <a:endParaRPr lang="zh-TW" altLang="en-US"/>
        </a:p>
      </dgm:t>
    </dgm:pt>
    <dgm:pt modelId="{DA815F5D-E236-4DCC-A061-1F6EEC6EF761}">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無限量發行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4FF6841C-A38A-49EA-8B16-C5467D42990A}" type="parTrans" cxnId="{826734A1-D0E8-4E80-8B1E-E9EB7A8E123C}">
      <dgm:prSet/>
      <dgm:spPr/>
      <dgm:t>
        <a:bodyPr/>
        <a:lstStyle/>
        <a:p>
          <a:endParaRPr lang="zh-TW" altLang="en-US"/>
        </a:p>
      </dgm:t>
    </dgm:pt>
    <dgm:pt modelId="{2731A64C-63D8-4E30-9DCC-AF4F0163BA40}" type="sibTrans" cxnId="{826734A1-D0E8-4E80-8B1E-E9EB7A8E123C}">
      <dgm:prSet/>
      <dgm:spPr/>
      <dgm:t>
        <a:bodyPr/>
        <a:lstStyle/>
        <a:p>
          <a:endParaRPr lang="zh-TW" altLang="en-US"/>
        </a:p>
      </dgm:t>
    </dgm:pt>
    <dgm:pt modelId="{FC29650F-C5FF-4CEE-85C4-0DF109F8C53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價值：市場及法規而定</a:t>
          </a:r>
          <a:endParaRPr lang="zh-TW" altLang="en-US" dirty="0">
            <a:latin typeface="Microsoft JhengHei UI" panose="020B0604030504040204" pitchFamily="34" charset="-120"/>
            <a:ea typeface="Microsoft JhengHei UI" panose="020B0604030504040204" pitchFamily="34" charset="-120"/>
          </a:endParaRPr>
        </a:p>
      </dgm:t>
    </dgm:pt>
    <dgm:pt modelId="{429B9A7A-87B8-48D2-8D5A-83D977326A6C}" type="parTrans" cxnId="{75437BF6-1893-4F36-A963-05459D7B3A85}">
      <dgm:prSet/>
      <dgm:spPr/>
      <dgm:t>
        <a:bodyPr/>
        <a:lstStyle/>
        <a:p>
          <a:endParaRPr lang="zh-TW" altLang="en-US"/>
        </a:p>
      </dgm:t>
    </dgm:pt>
    <dgm:pt modelId="{75B94AE1-E0D6-437B-809B-D3143A100917}" type="sibTrans" cxnId="{75437BF6-1893-4F36-A963-05459D7B3A85}">
      <dgm:prSet/>
      <dgm:spPr/>
      <dgm:t>
        <a:bodyPr/>
        <a:lstStyle/>
        <a:p>
          <a:endParaRPr lang="zh-TW" altLang="en-US"/>
        </a:p>
      </dgm:t>
    </dgm:pt>
    <dgm:pt modelId="{E188C429-1D76-441C-9426-13470F069ACA}">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存放：個人持有、機構</a:t>
          </a:r>
          <a:endParaRPr lang="zh-TW" altLang="en-US" dirty="0">
            <a:latin typeface="Microsoft JhengHei UI" panose="020B0604030504040204" pitchFamily="34" charset="-120"/>
            <a:ea typeface="Microsoft JhengHei UI" panose="020B0604030504040204" pitchFamily="34" charset="-120"/>
          </a:endParaRPr>
        </a:p>
      </dgm:t>
    </dgm:pt>
    <dgm:pt modelId="{C6766409-FEC0-49C1-A9AE-B54614BB4BAC}" type="parTrans" cxnId="{68AE3B6C-F81B-4ABF-8CFD-7FA5A1D79326}">
      <dgm:prSet/>
      <dgm:spPr/>
      <dgm:t>
        <a:bodyPr/>
        <a:lstStyle/>
        <a:p>
          <a:endParaRPr lang="zh-TW" altLang="en-US"/>
        </a:p>
      </dgm:t>
    </dgm:pt>
    <dgm:pt modelId="{082C5D8E-8F7F-4F40-9C6E-8A41BB18A581}" type="sibTrans" cxnId="{68AE3B6C-F81B-4ABF-8CFD-7FA5A1D79326}">
      <dgm:prSet/>
      <dgm:spPr/>
      <dgm:t>
        <a:bodyPr/>
        <a:lstStyle/>
        <a:p>
          <a:endParaRPr lang="zh-TW" altLang="en-US"/>
        </a:p>
      </dgm:t>
    </dgm:pt>
    <dgm:pt modelId="{7DA9C420-772B-4BBD-B2A8-5D65AC2F77C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有限發行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個幣種皆有固定數量</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652862CF-12C1-4ACA-801A-45C5A79AD041}" type="parTrans" cxnId="{6AEFDCC1-D6B1-4092-8CF5-22F57A3C59D3}">
      <dgm:prSet/>
      <dgm:spPr/>
      <dgm:t>
        <a:bodyPr/>
        <a:lstStyle/>
        <a:p>
          <a:endParaRPr lang="zh-TW" altLang="en-US"/>
        </a:p>
      </dgm:t>
    </dgm:pt>
    <dgm:pt modelId="{5F132F63-53D7-4443-824E-754F71544F26}" type="sibTrans" cxnId="{6AEFDCC1-D6B1-4092-8CF5-22F57A3C59D3}">
      <dgm:prSet/>
      <dgm:spPr/>
      <dgm:t>
        <a:bodyPr/>
        <a:lstStyle/>
        <a:p>
          <a:endParaRPr lang="zh-TW" altLang="en-US"/>
        </a:p>
      </dgm:t>
    </dgm:pt>
    <dgm:pt modelId="{31C17F90-448A-4770-8436-17AD49211B7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價值：由社區共識而定</a:t>
          </a:r>
          <a:endParaRPr lang="zh-TW" altLang="en-US" dirty="0">
            <a:latin typeface="Microsoft JhengHei UI" panose="020B0604030504040204" pitchFamily="34" charset="-120"/>
            <a:ea typeface="Microsoft JhengHei UI" panose="020B0604030504040204" pitchFamily="34" charset="-120"/>
          </a:endParaRPr>
        </a:p>
      </dgm:t>
    </dgm:pt>
    <dgm:pt modelId="{DAD8B229-00AD-4B92-95D7-9BFB6DBEE50D}" type="parTrans" cxnId="{C751FD8A-5327-44DA-960F-A4838F0773E4}">
      <dgm:prSet/>
      <dgm:spPr/>
      <dgm:t>
        <a:bodyPr/>
        <a:lstStyle/>
        <a:p>
          <a:endParaRPr lang="zh-TW" altLang="en-US"/>
        </a:p>
      </dgm:t>
    </dgm:pt>
    <dgm:pt modelId="{0CD42CC6-C2C8-4FCD-B900-8ED9062B7C99}" type="sibTrans" cxnId="{C751FD8A-5327-44DA-960F-A4838F0773E4}">
      <dgm:prSet/>
      <dgm:spPr/>
      <dgm:t>
        <a:bodyPr/>
        <a:lstStyle/>
        <a:p>
          <a:endParaRPr lang="zh-TW" altLang="en-US"/>
        </a:p>
      </dgm:t>
    </dgm:pt>
    <dgm:pt modelId="{39FC93D2-3C3B-4024-97B9-99DEB9C43D2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存放：區塊練</a:t>
          </a:r>
          <a:endParaRPr lang="zh-TW" altLang="en-US" dirty="0">
            <a:latin typeface="Microsoft JhengHei UI" panose="020B0604030504040204" pitchFamily="34" charset="-120"/>
            <a:ea typeface="Microsoft JhengHei UI" panose="020B0604030504040204" pitchFamily="34" charset="-120"/>
          </a:endParaRPr>
        </a:p>
      </dgm:t>
    </dgm:pt>
    <dgm:pt modelId="{5A490A38-364B-4940-BA69-1F674CABC16A}" type="parTrans" cxnId="{87B13522-CF57-4046-B23E-5B180ED5C4F4}">
      <dgm:prSet/>
      <dgm:spPr/>
      <dgm:t>
        <a:bodyPr/>
        <a:lstStyle/>
        <a:p>
          <a:endParaRPr lang="zh-TW" altLang="en-US"/>
        </a:p>
      </dgm:t>
    </dgm:pt>
    <dgm:pt modelId="{B4F3232F-FE5F-4993-BB2C-3619B163DE3D}" type="sibTrans" cxnId="{87B13522-CF57-4046-B23E-5B180ED5C4F4}">
      <dgm:prSet/>
      <dgm:spPr/>
      <dgm:t>
        <a:bodyPr/>
        <a:lstStyle/>
        <a:p>
          <a:endParaRPr lang="zh-TW" altLang="en-US"/>
        </a:p>
      </dgm:t>
    </dgm:pt>
    <dgm:pt modelId="{E4AC86CE-057F-427E-907B-427C58E5E6BC}" type="pres">
      <dgm:prSet presAssocID="{12E26869-601C-4630-ACF7-D119C6B7054B}" presName="linearFlow" presStyleCnt="0">
        <dgm:presLayoutVars>
          <dgm:dir/>
          <dgm:animLvl val="lvl"/>
          <dgm:resizeHandles/>
        </dgm:presLayoutVars>
      </dgm:prSet>
      <dgm:spPr/>
      <dgm:t>
        <a:bodyPr/>
        <a:lstStyle/>
        <a:p>
          <a:endParaRPr lang="zh-TW" altLang="en-US"/>
        </a:p>
      </dgm:t>
    </dgm:pt>
    <dgm:pt modelId="{EE9E8E1F-4825-4B37-A38E-FEDF9100CF22}" type="pres">
      <dgm:prSet presAssocID="{D70ADC0B-6B0B-4D0D-9CA8-D8D9888F0A89}" presName="compositeNode" presStyleCnt="0">
        <dgm:presLayoutVars>
          <dgm:bulletEnabled val="1"/>
        </dgm:presLayoutVars>
      </dgm:prSet>
      <dgm:spPr/>
    </dgm:pt>
    <dgm:pt modelId="{44863A34-CC07-4BDD-B17C-B33A0BFC33F0}" type="pres">
      <dgm:prSet presAssocID="{D70ADC0B-6B0B-4D0D-9CA8-D8D9888F0A89}" presName="image" presStyleLbl="fgImgPlace1" presStyleIdx="0" presStyleCnt="2"/>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20796" r="-20796"/>
          </a:stretch>
        </a:blipFill>
      </dgm:spPr>
    </dgm:pt>
    <dgm:pt modelId="{2F8A45B5-B6F3-493E-A1BA-68190C832A27}" type="pres">
      <dgm:prSet presAssocID="{D70ADC0B-6B0B-4D0D-9CA8-D8D9888F0A89}" presName="childNode" presStyleLbl="node1" presStyleIdx="0" presStyleCnt="2">
        <dgm:presLayoutVars>
          <dgm:bulletEnabled val="1"/>
        </dgm:presLayoutVars>
      </dgm:prSet>
      <dgm:spPr/>
      <dgm:t>
        <a:bodyPr/>
        <a:lstStyle/>
        <a:p>
          <a:endParaRPr lang="zh-TW" altLang="en-US"/>
        </a:p>
      </dgm:t>
    </dgm:pt>
    <dgm:pt modelId="{44D9E76F-F3F6-4020-875C-56EEE7F0384F}" type="pres">
      <dgm:prSet presAssocID="{D70ADC0B-6B0B-4D0D-9CA8-D8D9888F0A89}" presName="parentNode" presStyleLbl="revTx" presStyleIdx="0" presStyleCnt="2" custAng="5400000" custScaleX="323188" custScaleY="25770" custLinFactNeighborX="66094" custLinFactNeighborY="-36864">
        <dgm:presLayoutVars>
          <dgm:chMax val="0"/>
          <dgm:bulletEnabled val="1"/>
        </dgm:presLayoutVars>
      </dgm:prSet>
      <dgm:spPr/>
      <dgm:t>
        <a:bodyPr/>
        <a:lstStyle/>
        <a:p>
          <a:endParaRPr lang="zh-TW" altLang="en-US"/>
        </a:p>
      </dgm:t>
    </dgm:pt>
    <dgm:pt modelId="{08AE2321-067D-4A54-8A36-9AD077333443}" type="pres">
      <dgm:prSet presAssocID="{C08839A6-0BA2-4E5C-9D40-97217119EE2A}" presName="sibTrans" presStyleCnt="0"/>
      <dgm:spPr/>
    </dgm:pt>
    <dgm:pt modelId="{27F3A1A2-3C18-4166-AC61-CF624386BF1A}" type="pres">
      <dgm:prSet presAssocID="{B81E159A-235E-4B00-A188-C007254B4E79}" presName="compositeNode" presStyleCnt="0">
        <dgm:presLayoutVars>
          <dgm:bulletEnabled val="1"/>
        </dgm:presLayoutVars>
      </dgm:prSet>
      <dgm:spPr/>
    </dgm:pt>
    <dgm:pt modelId="{64F0A613-882C-4891-8B17-2E178B118E9F}" type="pres">
      <dgm:prSet presAssocID="{B81E159A-235E-4B00-A188-C007254B4E79}" presName="image" presStyleLbl="fgImgPlace1" presStyleIdx="1" presStyleCnt="2"/>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5074" r="-25074"/>
          </a:stretch>
        </a:blipFill>
      </dgm:spPr>
    </dgm:pt>
    <dgm:pt modelId="{B13540FA-A183-458F-8F22-B6AAEA4E2462}" type="pres">
      <dgm:prSet presAssocID="{B81E159A-235E-4B00-A188-C007254B4E79}" presName="childNode" presStyleLbl="node1" presStyleIdx="1" presStyleCnt="2">
        <dgm:presLayoutVars>
          <dgm:bulletEnabled val="1"/>
        </dgm:presLayoutVars>
      </dgm:prSet>
      <dgm:spPr/>
      <dgm:t>
        <a:bodyPr/>
        <a:lstStyle/>
        <a:p>
          <a:endParaRPr lang="zh-TW" altLang="en-US"/>
        </a:p>
      </dgm:t>
    </dgm:pt>
    <dgm:pt modelId="{33CC6E10-5F84-4496-9BFE-1B10662EBCFB}" type="pres">
      <dgm:prSet presAssocID="{B81E159A-235E-4B00-A188-C007254B4E79}" presName="parentNode" presStyleLbl="revTx" presStyleIdx="1" presStyleCnt="2" custAng="5400000" custFlipHor="1" custScaleX="305412" custScaleY="16906" custLinFactNeighborX="96019" custLinFactNeighborY="-22179">
        <dgm:presLayoutVars>
          <dgm:chMax val="0"/>
          <dgm:bulletEnabled val="1"/>
        </dgm:presLayoutVars>
      </dgm:prSet>
      <dgm:spPr/>
      <dgm:t>
        <a:bodyPr/>
        <a:lstStyle/>
        <a:p>
          <a:endParaRPr lang="zh-TW" altLang="en-US"/>
        </a:p>
      </dgm:t>
    </dgm:pt>
  </dgm:ptLst>
  <dgm:cxnLst>
    <dgm:cxn modelId="{BE55CD2A-9CC8-49F0-BE80-7345980E003F}" srcId="{12E26869-601C-4630-ACF7-D119C6B7054B}" destId="{D70ADC0B-6B0B-4D0D-9CA8-D8D9888F0A89}" srcOrd="0" destOrd="0" parTransId="{20BFA15A-A0D9-40CE-BAE9-C247F1D60A1B}" sibTransId="{C08839A6-0BA2-4E5C-9D40-97217119EE2A}"/>
    <dgm:cxn modelId="{E85A9F8E-76C4-441E-9170-9E423E7CF548}" type="presOf" srcId="{E188C429-1D76-441C-9426-13470F069ACA}" destId="{2F8A45B5-B6F3-493E-A1BA-68190C832A27}" srcOrd="0" destOrd="4" presId="urn:microsoft.com/office/officeart/2005/8/layout/hList2"/>
    <dgm:cxn modelId="{82661D65-D566-4090-89D6-2BE39094C2C0}" type="presOf" srcId="{94B4E931-AD77-441C-A334-7C277391BFD3}" destId="{2F8A45B5-B6F3-493E-A1BA-68190C832A27}" srcOrd="0" destOrd="0" presId="urn:microsoft.com/office/officeart/2005/8/layout/hList2"/>
    <dgm:cxn modelId="{16BFCBB5-6FAE-429C-8CDC-D900A1A2EBA9}" srcId="{B81E159A-235E-4B00-A188-C007254B4E79}" destId="{611F5A9E-1C97-4DB3-B00E-58DCF0A8957F}" srcOrd="0" destOrd="0" parTransId="{66970DE6-F850-42E9-8259-68E90AA321B7}" sibTransId="{9253F290-CBCA-436B-8C2B-2280AE1929CD}"/>
    <dgm:cxn modelId="{0AC8793A-6930-4FC2-9A8B-762994BBB024}" type="presOf" srcId="{FC29650F-C5FF-4CEE-85C4-0DF109F8C53F}" destId="{2F8A45B5-B6F3-493E-A1BA-68190C832A27}" srcOrd="0" destOrd="3" presId="urn:microsoft.com/office/officeart/2005/8/layout/hList2"/>
    <dgm:cxn modelId="{9F74A324-D5A0-46A3-B260-72BDB3AE7D84}" srcId="{12E26869-601C-4630-ACF7-D119C6B7054B}" destId="{B81E159A-235E-4B00-A188-C007254B4E79}" srcOrd="1" destOrd="0" parTransId="{DBFAB56C-8EB4-4D3C-B811-D61C69B4AF35}" sibTransId="{4AF9D8B9-89E4-404B-9FC7-9C4FB004C8F2}"/>
    <dgm:cxn modelId="{75437BF6-1893-4F36-A963-05459D7B3A85}" srcId="{D70ADC0B-6B0B-4D0D-9CA8-D8D9888F0A89}" destId="{FC29650F-C5FF-4CEE-85C4-0DF109F8C53F}" srcOrd="3" destOrd="0" parTransId="{429B9A7A-87B8-48D2-8D5A-83D977326A6C}" sibTransId="{75B94AE1-E0D6-437B-809B-D3143A100917}"/>
    <dgm:cxn modelId="{12C2919C-4ED7-45D3-BB42-0675E8C0CDE4}" type="presOf" srcId="{D70ADC0B-6B0B-4D0D-9CA8-D8D9888F0A89}" destId="{44D9E76F-F3F6-4020-875C-56EEE7F0384F}" srcOrd="0" destOrd="0" presId="urn:microsoft.com/office/officeart/2005/8/layout/hList2"/>
    <dgm:cxn modelId="{D51A5E5D-ED2D-4236-B708-331000517076}" type="presOf" srcId="{611F5A9E-1C97-4DB3-B00E-58DCF0A8957F}" destId="{B13540FA-A183-458F-8F22-B6AAEA4E2462}" srcOrd="0" destOrd="0" presId="urn:microsoft.com/office/officeart/2005/8/layout/hList2"/>
    <dgm:cxn modelId="{55115170-9D03-467A-B2D0-3C387EADB59E}" type="presOf" srcId="{DA815F5D-E236-4DCC-A061-1F6EEC6EF761}" destId="{2F8A45B5-B6F3-493E-A1BA-68190C832A27}" srcOrd="0" destOrd="2" presId="urn:microsoft.com/office/officeart/2005/8/layout/hList2"/>
    <dgm:cxn modelId="{68AE3B6C-F81B-4ABF-8CFD-7FA5A1D79326}" srcId="{D70ADC0B-6B0B-4D0D-9CA8-D8D9888F0A89}" destId="{E188C429-1D76-441C-9426-13470F069ACA}" srcOrd="4" destOrd="0" parTransId="{C6766409-FEC0-49C1-A9AE-B54614BB4BAC}" sibTransId="{082C5D8E-8F7F-4F40-9C6E-8A41BB18A581}"/>
    <dgm:cxn modelId="{013B2EBF-53C7-4AF4-BE6E-A721F757E6A6}" type="presOf" srcId="{B81E159A-235E-4B00-A188-C007254B4E79}" destId="{33CC6E10-5F84-4496-9BFE-1B10662EBCFB}" srcOrd="0" destOrd="0" presId="urn:microsoft.com/office/officeart/2005/8/layout/hList2"/>
    <dgm:cxn modelId="{97866554-D2E2-4A20-8083-A10BE84F0109}" srcId="{B81E159A-235E-4B00-A188-C007254B4E79}" destId="{529E5C9D-0631-460C-9E57-DD2EF2CC9342}" srcOrd="1" destOrd="0" parTransId="{C1F0C7A7-8F14-46FF-B3E8-5EDF695EBB77}" sibTransId="{47B8659E-285F-48EF-95C2-58DFC770A24B}"/>
    <dgm:cxn modelId="{3F1F8446-8A29-412F-950A-24E576CE6815}" type="presOf" srcId="{7DA9C420-772B-4BBD-B2A8-5D65AC2F77C8}" destId="{B13540FA-A183-458F-8F22-B6AAEA4E2462}" srcOrd="0" destOrd="2" presId="urn:microsoft.com/office/officeart/2005/8/layout/hList2"/>
    <dgm:cxn modelId="{87B13522-CF57-4046-B23E-5B180ED5C4F4}" srcId="{B81E159A-235E-4B00-A188-C007254B4E79}" destId="{39FC93D2-3C3B-4024-97B9-99DEB9C43D28}" srcOrd="4" destOrd="0" parTransId="{5A490A38-364B-4940-BA69-1F674CABC16A}" sibTransId="{B4F3232F-FE5F-4993-BB2C-3619B163DE3D}"/>
    <dgm:cxn modelId="{826734A1-D0E8-4E80-8B1E-E9EB7A8E123C}" srcId="{D70ADC0B-6B0B-4D0D-9CA8-D8D9888F0A89}" destId="{DA815F5D-E236-4DCC-A061-1F6EEC6EF761}" srcOrd="2" destOrd="0" parTransId="{4FF6841C-A38A-49EA-8B16-C5467D42990A}" sibTransId="{2731A64C-63D8-4E30-9DCC-AF4F0163BA40}"/>
    <dgm:cxn modelId="{F5741644-6BCA-4BFC-A784-872D36000AE7}" type="presOf" srcId="{529E5C9D-0631-460C-9E57-DD2EF2CC9342}" destId="{B13540FA-A183-458F-8F22-B6AAEA4E2462}" srcOrd="0" destOrd="1" presId="urn:microsoft.com/office/officeart/2005/8/layout/hList2"/>
    <dgm:cxn modelId="{153588DA-9C76-4A4C-9B8D-D005DBD7169F}" type="presOf" srcId="{12E26869-601C-4630-ACF7-D119C6B7054B}" destId="{E4AC86CE-057F-427E-907B-427C58E5E6BC}" srcOrd="0" destOrd="0" presId="urn:microsoft.com/office/officeart/2005/8/layout/hList2"/>
    <dgm:cxn modelId="{6AEFDCC1-D6B1-4092-8CF5-22F57A3C59D3}" srcId="{B81E159A-235E-4B00-A188-C007254B4E79}" destId="{7DA9C420-772B-4BBD-B2A8-5D65AC2F77C8}" srcOrd="2" destOrd="0" parTransId="{652862CF-12C1-4ACA-801A-45C5A79AD041}" sibTransId="{5F132F63-53D7-4443-824E-754F71544F26}"/>
    <dgm:cxn modelId="{B7287922-6311-4951-B689-D316B1B8BD15}" type="presOf" srcId="{31C17F90-448A-4770-8436-17AD49211B72}" destId="{B13540FA-A183-458F-8F22-B6AAEA4E2462}" srcOrd="0" destOrd="3" presId="urn:microsoft.com/office/officeart/2005/8/layout/hList2"/>
    <dgm:cxn modelId="{F54FC690-3137-4099-BA9C-2811433F6515}" type="presOf" srcId="{42F6A861-65CA-4D9B-A6C9-8E361F213679}" destId="{2F8A45B5-B6F3-493E-A1BA-68190C832A27}" srcOrd="0" destOrd="1" presId="urn:microsoft.com/office/officeart/2005/8/layout/hList2"/>
    <dgm:cxn modelId="{24474CC3-D394-4E78-8E46-51A4D2F229A7}" type="presOf" srcId="{39FC93D2-3C3B-4024-97B9-99DEB9C43D28}" destId="{B13540FA-A183-458F-8F22-B6AAEA4E2462}" srcOrd="0" destOrd="4" presId="urn:microsoft.com/office/officeart/2005/8/layout/hList2"/>
    <dgm:cxn modelId="{372E6090-B4CA-4036-B669-5F2B761BCB60}" srcId="{D70ADC0B-6B0B-4D0D-9CA8-D8D9888F0A89}" destId="{42F6A861-65CA-4D9B-A6C9-8E361F213679}" srcOrd="1" destOrd="0" parTransId="{BEE9C1B2-8A5F-469D-8267-8E24A0674394}" sibTransId="{5F99F822-8D94-47E8-86C8-8D8CCA095DC4}"/>
    <dgm:cxn modelId="{7F37FDB5-4E25-4577-8E6E-F3C855FD4FBA}" srcId="{D70ADC0B-6B0B-4D0D-9CA8-D8D9888F0A89}" destId="{94B4E931-AD77-441C-A334-7C277391BFD3}" srcOrd="0" destOrd="0" parTransId="{373DFB54-21CA-41D1-849F-8825D6FFD471}" sibTransId="{61F31727-1817-46A1-A6CD-58C7D8BC622A}"/>
    <dgm:cxn modelId="{C751FD8A-5327-44DA-960F-A4838F0773E4}" srcId="{B81E159A-235E-4B00-A188-C007254B4E79}" destId="{31C17F90-448A-4770-8436-17AD49211B72}" srcOrd="3" destOrd="0" parTransId="{DAD8B229-00AD-4B92-95D7-9BFB6DBEE50D}" sibTransId="{0CD42CC6-C2C8-4FCD-B900-8ED9062B7C99}"/>
    <dgm:cxn modelId="{2E0FB34E-4967-4955-8E9E-8FF975B064BE}" type="presParOf" srcId="{E4AC86CE-057F-427E-907B-427C58E5E6BC}" destId="{EE9E8E1F-4825-4B37-A38E-FEDF9100CF22}" srcOrd="0" destOrd="0" presId="urn:microsoft.com/office/officeart/2005/8/layout/hList2"/>
    <dgm:cxn modelId="{B77CEEC6-A6A3-4F50-89B2-37E8AFC9C731}" type="presParOf" srcId="{EE9E8E1F-4825-4B37-A38E-FEDF9100CF22}" destId="{44863A34-CC07-4BDD-B17C-B33A0BFC33F0}" srcOrd="0" destOrd="0" presId="urn:microsoft.com/office/officeart/2005/8/layout/hList2"/>
    <dgm:cxn modelId="{AB64F327-0CC9-4080-B907-4D01A748F3A7}" type="presParOf" srcId="{EE9E8E1F-4825-4B37-A38E-FEDF9100CF22}" destId="{2F8A45B5-B6F3-493E-A1BA-68190C832A27}" srcOrd="1" destOrd="0" presId="urn:microsoft.com/office/officeart/2005/8/layout/hList2"/>
    <dgm:cxn modelId="{AE385A99-B593-40E3-B6E4-8EC951EC7204}" type="presParOf" srcId="{EE9E8E1F-4825-4B37-A38E-FEDF9100CF22}" destId="{44D9E76F-F3F6-4020-875C-56EEE7F0384F}" srcOrd="2" destOrd="0" presId="urn:microsoft.com/office/officeart/2005/8/layout/hList2"/>
    <dgm:cxn modelId="{8BEC66B3-BAE3-4800-A67E-F7489544E92B}" type="presParOf" srcId="{E4AC86CE-057F-427E-907B-427C58E5E6BC}" destId="{08AE2321-067D-4A54-8A36-9AD077333443}" srcOrd="1" destOrd="0" presId="urn:microsoft.com/office/officeart/2005/8/layout/hList2"/>
    <dgm:cxn modelId="{92103036-C1F4-4300-98E1-59ED2365B066}" type="presParOf" srcId="{E4AC86CE-057F-427E-907B-427C58E5E6BC}" destId="{27F3A1A2-3C18-4166-AC61-CF624386BF1A}" srcOrd="2" destOrd="0" presId="urn:microsoft.com/office/officeart/2005/8/layout/hList2"/>
    <dgm:cxn modelId="{68149711-2489-44FE-911F-2E3EE7CC2342}" type="presParOf" srcId="{27F3A1A2-3C18-4166-AC61-CF624386BF1A}" destId="{64F0A613-882C-4891-8B17-2E178B118E9F}" srcOrd="0" destOrd="0" presId="urn:microsoft.com/office/officeart/2005/8/layout/hList2"/>
    <dgm:cxn modelId="{D3154522-682E-4297-94DF-D32CE89ECA89}" type="presParOf" srcId="{27F3A1A2-3C18-4166-AC61-CF624386BF1A}" destId="{B13540FA-A183-458F-8F22-B6AAEA4E2462}" srcOrd="1" destOrd="0" presId="urn:microsoft.com/office/officeart/2005/8/layout/hList2"/>
    <dgm:cxn modelId="{ACC1E3D7-6CF7-4CB7-B010-26EECA5D8FAE}" type="presParOf" srcId="{27F3A1A2-3C18-4166-AC61-CF624386BF1A}" destId="{33CC6E10-5F84-4496-9BFE-1B10662EBCFB}" srcOrd="2" destOrd="0" presId="urn:microsoft.com/office/officeart/2005/8/layout/h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2FAEED4-255A-4DA1-A7F2-1392AB29754F}" type="doc">
      <dgm:prSet loTypeId="urn:microsoft.com/office/officeart/2005/8/layout/process1" loCatId="process" qsTypeId="urn:microsoft.com/office/officeart/2005/8/quickstyle/simple1" qsCatId="simple" csTypeId="urn:microsoft.com/office/officeart/2005/8/colors/colorful2" csCatId="colorful" phldr="1"/>
      <dgm:spPr/>
    </dgm:pt>
    <dgm:pt modelId="{F6AE2461-ABA5-443C-A4B3-2E6CA488D257}">
      <dgm:prSet phldrT="[文字]"/>
      <dgm:spPr/>
      <dgm:t>
        <a:bodyPr/>
        <a:lstStyle/>
        <a:p>
          <a:r>
            <a:rPr lang="zh-TW" altLang="en-US" dirty="0" smtClean="0"/>
            <a:t>編寫交易</a:t>
          </a:r>
          <a:endParaRPr lang="zh-TW" altLang="en-US" dirty="0"/>
        </a:p>
      </dgm:t>
    </dgm:pt>
    <dgm:pt modelId="{34C7A122-8B96-4583-BD00-1BF3D812C3FA}" type="parTrans" cxnId="{900A1DEC-8A38-4D6C-B5C5-3E5526C3AAC2}">
      <dgm:prSet/>
      <dgm:spPr/>
      <dgm:t>
        <a:bodyPr/>
        <a:lstStyle/>
        <a:p>
          <a:endParaRPr lang="zh-TW" altLang="en-US"/>
        </a:p>
      </dgm:t>
    </dgm:pt>
    <dgm:pt modelId="{7602F504-E27F-4A43-A988-5121B72CA27E}" type="sibTrans" cxnId="{900A1DEC-8A38-4D6C-B5C5-3E5526C3AAC2}">
      <dgm:prSet/>
      <dgm:spPr/>
      <dgm:t>
        <a:bodyPr/>
        <a:lstStyle/>
        <a:p>
          <a:endParaRPr lang="zh-TW" altLang="en-US"/>
        </a:p>
      </dgm:t>
    </dgm:pt>
    <dgm:pt modelId="{888A1619-44DD-4AF5-9AAA-FAF1BE3E59EA}">
      <dgm:prSet phldrT="[文字]"/>
      <dgm:spPr/>
      <dgm:t>
        <a:bodyPr/>
        <a:lstStyle/>
        <a:p>
          <a:r>
            <a:rPr lang="zh-TW" altLang="en-US" dirty="0" smtClean="0"/>
            <a:t>寫進</a:t>
          </a:r>
          <a:r>
            <a:rPr lang="zh-TW" altLang="en-US" dirty="0" smtClean="0"/>
            <a:t>區</a:t>
          </a:r>
          <a:r>
            <a:rPr lang="zh-TW" altLang="en-US" dirty="0" smtClean="0"/>
            <a:t>塊</a:t>
          </a:r>
          <a:endParaRPr lang="zh-TW" altLang="en-US" dirty="0"/>
        </a:p>
      </dgm:t>
    </dgm:pt>
    <dgm:pt modelId="{F316A8E0-4B31-48F3-863C-7089D15CA5C9}" type="parTrans" cxnId="{0D10FDFE-BB23-4E6D-B79B-38C9386D920F}">
      <dgm:prSet/>
      <dgm:spPr/>
      <dgm:t>
        <a:bodyPr/>
        <a:lstStyle/>
        <a:p>
          <a:endParaRPr lang="zh-TW" altLang="en-US"/>
        </a:p>
      </dgm:t>
    </dgm:pt>
    <dgm:pt modelId="{F0A01AC1-B983-4084-8398-B25A73E2F37E}" type="sibTrans" cxnId="{0D10FDFE-BB23-4E6D-B79B-38C9386D920F}">
      <dgm:prSet/>
      <dgm:spPr/>
      <dgm:t>
        <a:bodyPr/>
        <a:lstStyle/>
        <a:p>
          <a:endParaRPr lang="zh-TW" altLang="en-US"/>
        </a:p>
      </dgm:t>
    </dgm:pt>
    <dgm:pt modelId="{526BB3FE-7E9E-4B66-B69A-C5B684C620D5}">
      <dgm:prSet phldrT="[文字]"/>
      <dgm:spPr/>
      <dgm:t>
        <a:bodyPr/>
        <a:lstStyle/>
        <a:p>
          <a:r>
            <a:rPr lang="zh-TW" altLang="en-US" dirty="0" smtClean="0"/>
            <a:t>更新到區塊鏈</a:t>
          </a:r>
          <a:endParaRPr lang="zh-TW" altLang="en-US" dirty="0"/>
        </a:p>
      </dgm:t>
    </dgm:pt>
    <dgm:pt modelId="{5A7FDECC-0FB4-47C0-9939-F6AABF1D75D8}" type="parTrans" cxnId="{6B67E72C-CF49-4F04-A5F1-EA06CD9CA7A4}">
      <dgm:prSet/>
      <dgm:spPr/>
      <dgm:t>
        <a:bodyPr/>
        <a:lstStyle/>
        <a:p>
          <a:endParaRPr lang="zh-TW" altLang="en-US"/>
        </a:p>
      </dgm:t>
    </dgm:pt>
    <dgm:pt modelId="{75AF838B-957B-43B1-A0F7-A75D69F396B2}" type="sibTrans" cxnId="{6B67E72C-CF49-4F04-A5F1-EA06CD9CA7A4}">
      <dgm:prSet/>
      <dgm:spPr/>
      <dgm:t>
        <a:bodyPr/>
        <a:lstStyle/>
        <a:p>
          <a:endParaRPr lang="zh-TW" altLang="en-US"/>
        </a:p>
      </dgm:t>
    </dgm:pt>
    <dgm:pt modelId="{A547F164-5021-443E-B046-CD99134E0CC4}" type="pres">
      <dgm:prSet presAssocID="{22FAEED4-255A-4DA1-A7F2-1392AB29754F}" presName="Name0" presStyleCnt="0">
        <dgm:presLayoutVars>
          <dgm:dir/>
          <dgm:resizeHandles val="exact"/>
        </dgm:presLayoutVars>
      </dgm:prSet>
      <dgm:spPr/>
    </dgm:pt>
    <dgm:pt modelId="{2E69501C-229E-4A61-8AFE-0DEE03E409CD}" type="pres">
      <dgm:prSet presAssocID="{F6AE2461-ABA5-443C-A4B3-2E6CA488D257}" presName="node" presStyleLbl="node1" presStyleIdx="0" presStyleCnt="3">
        <dgm:presLayoutVars>
          <dgm:bulletEnabled val="1"/>
        </dgm:presLayoutVars>
      </dgm:prSet>
      <dgm:spPr/>
    </dgm:pt>
    <dgm:pt modelId="{390B1B8D-079C-4E57-95FD-E20B533913D1}" type="pres">
      <dgm:prSet presAssocID="{7602F504-E27F-4A43-A988-5121B72CA27E}" presName="sibTrans" presStyleLbl="sibTrans2D1" presStyleIdx="0" presStyleCnt="2"/>
      <dgm:spPr/>
    </dgm:pt>
    <dgm:pt modelId="{91B9232E-DD95-4FD6-BDEB-A9EA60EAF6FF}" type="pres">
      <dgm:prSet presAssocID="{7602F504-E27F-4A43-A988-5121B72CA27E}" presName="connectorText" presStyleLbl="sibTrans2D1" presStyleIdx="0" presStyleCnt="2"/>
      <dgm:spPr/>
    </dgm:pt>
    <dgm:pt modelId="{CEEEFD60-5B05-45F1-8281-2DD8B2B3376A}" type="pres">
      <dgm:prSet presAssocID="{888A1619-44DD-4AF5-9AAA-FAF1BE3E59EA}" presName="node" presStyleLbl="node1" presStyleIdx="1" presStyleCnt="3">
        <dgm:presLayoutVars>
          <dgm:bulletEnabled val="1"/>
        </dgm:presLayoutVars>
      </dgm:prSet>
      <dgm:spPr/>
      <dgm:t>
        <a:bodyPr/>
        <a:lstStyle/>
        <a:p>
          <a:endParaRPr lang="zh-TW" altLang="en-US"/>
        </a:p>
      </dgm:t>
    </dgm:pt>
    <dgm:pt modelId="{D0A230E0-D046-40D2-B80F-CC445ADEC2F6}" type="pres">
      <dgm:prSet presAssocID="{F0A01AC1-B983-4084-8398-B25A73E2F37E}" presName="sibTrans" presStyleLbl="sibTrans2D1" presStyleIdx="1" presStyleCnt="2"/>
      <dgm:spPr/>
    </dgm:pt>
    <dgm:pt modelId="{1144AAF7-4DB6-4E56-B446-95F53AD89913}" type="pres">
      <dgm:prSet presAssocID="{F0A01AC1-B983-4084-8398-B25A73E2F37E}" presName="connectorText" presStyleLbl="sibTrans2D1" presStyleIdx="1" presStyleCnt="2"/>
      <dgm:spPr/>
    </dgm:pt>
    <dgm:pt modelId="{72443840-2F76-459D-830B-564BF8E4968C}" type="pres">
      <dgm:prSet presAssocID="{526BB3FE-7E9E-4B66-B69A-C5B684C620D5}" presName="node" presStyleLbl="node1" presStyleIdx="2" presStyleCnt="3">
        <dgm:presLayoutVars>
          <dgm:bulletEnabled val="1"/>
        </dgm:presLayoutVars>
      </dgm:prSet>
      <dgm:spPr/>
    </dgm:pt>
  </dgm:ptLst>
  <dgm:cxnLst>
    <dgm:cxn modelId="{900A1DEC-8A38-4D6C-B5C5-3E5526C3AAC2}" srcId="{22FAEED4-255A-4DA1-A7F2-1392AB29754F}" destId="{F6AE2461-ABA5-443C-A4B3-2E6CA488D257}" srcOrd="0" destOrd="0" parTransId="{34C7A122-8B96-4583-BD00-1BF3D812C3FA}" sibTransId="{7602F504-E27F-4A43-A988-5121B72CA27E}"/>
    <dgm:cxn modelId="{35E72809-0BE3-4A1A-BFD9-051ADB221684}" type="presOf" srcId="{F0A01AC1-B983-4084-8398-B25A73E2F37E}" destId="{D0A230E0-D046-40D2-B80F-CC445ADEC2F6}" srcOrd="0" destOrd="0" presId="urn:microsoft.com/office/officeart/2005/8/layout/process1"/>
    <dgm:cxn modelId="{9247D573-222E-4D0A-9271-552DEA7BAA5F}" type="presOf" srcId="{F6AE2461-ABA5-443C-A4B3-2E6CA488D257}" destId="{2E69501C-229E-4A61-8AFE-0DEE03E409CD}" srcOrd="0" destOrd="0" presId="urn:microsoft.com/office/officeart/2005/8/layout/process1"/>
    <dgm:cxn modelId="{EC8DC92D-74EC-43DC-85D3-4A5E209E1D3C}" type="presOf" srcId="{F0A01AC1-B983-4084-8398-B25A73E2F37E}" destId="{1144AAF7-4DB6-4E56-B446-95F53AD89913}" srcOrd="1" destOrd="0" presId="urn:microsoft.com/office/officeart/2005/8/layout/process1"/>
    <dgm:cxn modelId="{6B67E72C-CF49-4F04-A5F1-EA06CD9CA7A4}" srcId="{22FAEED4-255A-4DA1-A7F2-1392AB29754F}" destId="{526BB3FE-7E9E-4B66-B69A-C5B684C620D5}" srcOrd="2" destOrd="0" parTransId="{5A7FDECC-0FB4-47C0-9939-F6AABF1D75D8}" sibTransId="{75AF838B-957B-43B1-A0F7-A75D69F396B2}"/>
    <dgm:cxn modelId="{6FFA6C8D-74CB-4A79-BD5A-E994645575E5}" type="presOf" srcId="{888A1619-44DD-4AF5-9AAA-FAF1BE3E59EA}" destId="{CEEEFD60-5B05-45F1-8281-2DD8B2B3376A}" srcOrd="0" destOrd="0" presId="urn:microsoft.com/office/officeart/2005/8/layout/process1"/>
    <dgm:cxn modelId="{E9B1CE33-0AE1-40D6-8087-B55D6750BF35}" type="presOf" srcId="{7602F504-E27F-4A43-A988-5121B72CA27E}" destId="{91B9232E-DD95-4FD6-BDEB-A9EA60EAF6FF}" srcOrd="1" destOrd="0" presId="urn:microsoft.com/office/officeart/2005/8/layout/process1"/>
    <dgm:cxn modelId="{4EA2CA92-B150-4C0F-ABCB-2C066B2932FD}" type="presOf" srcId="{526BB3FE-7E9E-4B66-B69A-C5B684C620D5}" destId="{72443840-2F76-459D-830B-564BF8E4968C}" srcOrd="0" destOrd="0" presId="urn:microsoft.com/office/officeart/2005/8/layout/process1"/>
    <dgm:cxn modelId="{D066689C-053F-42AB-B7A9-D29C21238068}" type="presOf" srcId="{22FAEED4-255A-4DA1-A7F2-1392AB29754F}" destId="{A547F164-5021-443E-B046-CD99134E0CC4}" srcOrd="0" destOrd="0" presId="urn:microsoft.com/office/officeart/2005/8/layout/process1"/>
    <dgm:cxn modelId="{0D10FDFE-BB23-4E6D-B79B-38C9386D920F}" srcId="{22FAEED4-255A-4DA1-A7F2-1392AB29754F}" destId="{888A1619-44DD-4AF5-9AAA-FAF1BE3E59EA}" srcOrd="1" destOrd="0" parTransId="{F316A8E0-4B31-48F3-863C-7089D15CA5C9}" sibTransId="{F0A01AC1-B983-4084-8398-B25A73E2F37E}"/>
    <dgm:cxn modelId="{D0E4480B-6C79-431F-B4D6-523058C4A1A0}" type="presOf" srcId="{7602F504-E27F-4A43-A988-5121B72CA27E}" destId="{390B1B8D-079C-4E57-95FD-E20B533913D1}" srcOrd="0" destOrd="0" presId="urn:microsoft.com/office/officeart/2005/8/layout/process1"/>
    <dgm:cxn modelId="{5011101C-A756-4755-9522-D26FC97F9444}" type="presParOf" srcId="{A547F164-5021-443E-B046-CD99134E0CC4}" destId="{2E69501C-229E-4A61-8AFE-0DEE03E409CD}" srcOrd="0" destOrd="0" presId="urn:microsoft.com/office/officeart/2005/8/layout/process1"/>
    <dgm:cxn modelId="{721F9837-EBF2-459C-B770-F5A00BDD0957}" type="presParOf" srcId="{A547F164-5021-443E-B046-CD99134E0CC4}" destId="{390B1B8D-079C-4E57-95FD-E20B533913D1}" srcOrd="1" destOrd="0" presId="urn:microsoft.com/office/officeart/2005/8/layout/process1"/>
    <dgm:cxn modelId="{33A86C1C-6405-4CC5-B6A8-59F9E24FE161}" type="presParOf" srcId="{390B1B8D-079C-4E57-95FD-E20B533913D1}" destId="{91B9232E-DD95-4FD6-BDEB-A9EA60EAF6FF}" srcOrd="0" destOrd="0" presId="urn:microsoft.com/office/officeart/2005/8/layout/process1"/>
    <dgm:cxn modelId="{AB32BD7C-90AC-4419-878F-A96018D64C44}" type="presParOf" srcId="{A547F164-5021-443E-B046-CD99134E0CC4}" destId="{CEEEFD60-5B05-45F1-8281-2DD8B2B3376A}" srcOrd="2" destOrd="0" presId="urn:microsoft.com/office/officeart/2005/8/layout/process1"/>
    <dgm:cxn modelId="{F2D8F330-E6AA-4543-BF44-BC9D9BDEBDC0}" type="presParOf" srcId="{A547F164-5021-443E-B046-CD99134E0CC4}" destId="{D0A230E0-D046-40D2-B80F-CC445ADEC2F6}" srcOrd="3" destOrd="0" presId="urn:microsoft.com/office/officeart/2005/8/layout/process1"/>
    <dgm:cxn modelId="{CF93EC9A-114F-4DA3-A5C2-0D95813239E8}" type="presParOf" srcId="{D0A230E0-D046-40D2-B80F-CC445ADEC2F6}" destId="{1144AAF7-4DB6-4E56-B446-95F53AD89913}" srcOrd="0" destOrd="0" presId="urn:microsoft.com/office/officeart/2005/8/layout/process1"/>
    <dgm:cxn modelId="{54E9AB2D-2DE3-4BA3-B119-F9FAFDFDDE4A}" type="presParOf" srcId="{A547F164-5021-443E-B046-CD99134E0CC4}" destId="{72443840-2F76-459D-830B-564BF8E4968C}"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81B045E-1CAB-4EC7-A3AC-0680E67A2145}" type="doc">
      <dgm:prSet loTypeId="urn:microsoft.com/office/officeart/2005/8/layout/process3" loCatId="process" qsTypeId="urn:microsoft.com/office/officeart/2005/8/quickstyle/simple1" qsCatId="simple" csTypeId="urn:microsoft.com/office/officeart/2005/8/colors/colorful1" csCatId="colorful" phldr="1"/>
      <dgm:spPr/>
      <dgm:t>
        <a:bodyPr/>
        <a:lstStyle/>
        <a:p>
          <a:endParaRPr lang="zh-TW" altLang="en-US"/>
        </a:p>
      </dgm:t>
    </dgm:pt>
    <dgm:pt modelId="{65A08667-2356-4A2F-813B-29DB4103EB27}">
      <dgm:prSet phldrT="[文字]"/>
      <dgm:spPr/>
      <dgm:t>
        <a:bodyPr/>
        <a:lstStyle/>
        <a:p>
          <a:r>
            <a:rPr lang="en-US" altLang="zh-TW" dirty="0" smtClean="0"/>
            <a:t>Step1</a:t>
          </a:r>
          <a:endParaRPr lang="zh-TW" altLang="en-US" dirty="0"/>
        </a:p>
      </dgm:t>
    </dgm:pt>
    <dgm:pt modelId="{0B190C4D-5835-42BF-AE2B-41F8B0C11AEA}" type="parTrans" cxnId="{8FC25133-F156-4E54-9DD0-FFC6D5C9DFE8}">
      <dgm:prSet/>
      <dgm:spPr/>
      <dgm:t>
        <a:bodyPr/>
        <a:lstStyle/>
        <a:p>
          <a:endParaRPr lang="zh-TW" altLang="en-US"/>
        </a:p>
      </dgm:t>
    </dgm:pt>
    <dgm:pt modelId="{AC7BFD11-B20C-4B17-9B88-F02A2F2FE614}" type="sibTrans" cxnId="{8FC25133-F156-4E54-9DD0-FFC6D5C9DFE8}">
      <dgm:prSet/>
      <dgm:spPr/>
      <dgm:t>
        <a:bodyPr/>
        <a:lstStyle/>
        <a:p>
          <a:endParaRPr lang="zh-TW" altLang="en-US"/>
        </a:p>
      </dgm:t>
    </dgm:pt>
    <dgm:pt modelId="{215DD3E2-4F9D-442A-8501-027A08C111A9}">
      <dgm:prSet phldrT="[文字]"/>
      <dgm:spPr/>
      <dgm:t>
        <a:bodyPr/>
        <a:lstStyle/>
        <a:p>
          <a:r>
            <a:rPr lang="zh-TW" altLang="en-US" dirty="0" smtClean="0"/>
            <a:t>輸寫交易內容</a:t>
          </a:r>
          <a:r>
            <a:rPr lang="en-US" altLang="zh-TW" dirty="0" smtClean="0"/>
            <a:t>(</a:t>
          </a:r>
          <a:r>
            <a:rPr lang="zh-TW" altLang="en-US" dirty="0" smtClean="0"/>
            <a:t>收款人、金額、手續</a:t>
          </a:r>
          <a:r>
            <a:rPr lang="en-US" altLang="zh-TW" dirty="0" smtClean="0"/>
            <a:t>)</a:t>
          </a:r>
          <a:r>
            <a:rPr lang="zh-TW" altLang="en-US" dirty="0" smtClean="0"/>
            <a:t>到自己的錢包</a:t>
          </a:r>
          <a:endParaRPr lang="zh-TW" altLang="en-US" dirty="0"/>
        </a:p>
      </dgm:t>
    </dgm:pt>
    <dgm:pt modelId="{54068B8B-9320-45EF-980B-3F200DCCC630}" type="parTrans" cxnId="{841B10F6-8D85-4A27-8E29-8562E306F263}">
      <dgm:prSet/>
      <dgm:spPr/>
      <dgm:t>
        <a:bodyPr/>
        <a:lstStyle/>
        <a:p>
          <a:endParaRPr lang="zh-TW" altLang="en-US"/>
        </a:p>
      </dgm:t>
    </dgm:pt>
    <dgm:pt modelId="{40C670FF-EC41-4BDC-9134-B4AB09546F13}" type="sibTrans" cxnId="{841B10F6-8D85-4A27-8E29-8562E306F263}">
      <dgm:prSet/>
      <dgm:spPr/>
      <dgm:t>
        <a:bodyPr/>
        <a:lstStyle/>
        <a:p>
          <a:endParaRPr lang="zh-TW" altLang="en-US"/>
        </a:p>
      </dgm:t>
    </dgm:pt>
    <dgm:pt modelId="{D3F44D8B-18C7-4DF9-A95B-400040FFB96B}">
      <dgm:prSet phldrT="[文字]"/>
      <dgm:spPr/>
      <dgm:t>
        <a:bodyPr/>
        <a:lstStyle/>
        <a:p>
          <a:r>
            <a:rPr lang="en-US" altLang="zh-TW" dirty="0" smtClean="0"/>
            <a:t>Step2</a:t>
          </a:r>
          <a:endParaRPr lang="zh-TW" altLang="en-US" dirty="0"/>
        </a:p>
      </dgm:t>
    </dgm:pt>
    <dgm:pt modelId="{5D35AC8C-C74D-45F6-861B-3F4DB15DB93E}" type="parTrans" cxnId="{FA65EA34-5D97-4A33-BC86-CA98D16E14EC}">
      <dgm:prSet/>
      <dgm:spPr/>
      <dgm:t>
        <a:bodyPr/>
        <a:lstStyle/>
        <a:p>
          <a:endParaRPr lang="zh-TW" altLang="en-US"/>
        </a:p>
      </dgm:t>
    </dgm:pt>
    <dgm:pt modelId="{C5559029-D1D7-4B95-922B-6E473D274074}" type="sibTrans" cxnId="{FA65EA34-5D97-4A33-BC86-CA98D16E14EC}">
      <dgm:prSet/>
      <dgm:spPr/>
      <dgm:t>
        <a:bodyPr/>
        <a:lstStyle/>
        <a:p>
          <a:endParaRPr lang="zh-TW" altLang="en-US"/>
        </a:p>
      </dgm:t>
    </dgm:pt>
    <dgm:pt modelId="{AFA4F31A-DA3D-4FF4-A7AC-D32ABAF30B0B}">
      <dgm:prSet phldrT="[文字]"/>
      <dgm:spPr/>
      <dgm:t>
        <a:bodyPr/>
        <a:lstStyle/>
        <a:p>
          <a:r>
            <a:rPr lang="zh-TW" altLang="en-US" dirty="0" smtClean="0"/>
            <a:t>將這筆交易進行數位簽名</a:t>
          </a:r>
          <a:endParaRPr lang="zh-TW" altLang="en-US" dirty="0"/>
        </a:p>
      </dgm:t>
    </dgm:pt>
    <dgm:pt modelId="{BDCEA0B8-0D21-4E83-AEA1-D904A0F91511}" type="parTrans" cxnId="{522C0D59-F4DA-4D61-861F-EF8E37DE13DD}">
      <dgm:prSet/>
      <dgm:spPr/>
      <dgm:t>
        <a:bodyPr/>
        <a:lstStyle/>
        <a:p>
          <a:endParaRPr lang="zh-TW" altLang="en-US"/>
        </a:p>
      </dgm:t>
    </dgm:pt>
    <dgm:pt modelId="{31A1408C-6718-46F4-AE0A-ED65965B3AAA}" type="sibTrans" cxnId="{522C0D59-F4DA-4D61-861F-EF8E37DE13DD}">
      <dgm:prSet/>
      <dgm:spPr/>
      <dgm:t>
        <a:bodyPr/>
        <a:lstStyle/>
        <a:p>
          <a:endParaRPr lang="zh-TW" altLang="en-US"/>
        </a:p>
      </dgm:t>
    </dgm:pt>
    <dgm:pt modelId="{59F00189-5147-434C-907F-D95BB0AAD6B1}">
      <dgm:prSet phldrT="[文字]"/>
      <dgm:spPr/>
      <dgm:t>
        <a:bodyPr/>
        <a:lstStyle/>
        <a:p>
          <a:r>
            <a:rPr lang="en-US" altLang="zh-TW" dirty="0" smtClean="0"/>
            <a:t>Step3</a:t>
          </a:r>
          <a:endParaRPr lang="zh-TW" altLang="en-US" dirty="0"/>
        </a:p>
      </dgm:t>
    </dgm:pt>
    <dgm:pt modelId="{CAE8AB30-A2A2-447C-B0F0-BE4D2A3825EB}" type="parTrans" cxnId="{5054A6AB-93C2-474A-BCF3-A2C412C6B801}">
      <dgm:prSet/>
      <dgm:spPr/>
      <dgm:t>
        <a:bodyPr/>
        <a:lstStyle/>
        <a:p>
          <a:endParaRPr lang="zh-TW" altLang="en-US"/>
        </a:p>
      </dgm:t>
    </dgm:pt>
    <dgm:pt modelId="{E5F73218-0CFC-4065-A035-D97826BD0C3D}" type="sibTrans" cxnId="{5054A6AB-93C2-474A-BCF3-A2C412C6B801}">
      <dgm:prSet/>
      <dgm:spPr/>
      <dgm:t>
        <a:bodyPr/>
        <a:lstStyle/>
        <a:p>
          <a:endParaRPr lang="zh-TW" altLang="en-US"/>
        </a:p>
      </dgm:t>
    </dgm:pt>
    <dgm:pt modelId="{ADE05565-3ED3-46C1-8335-840A3D5BBA4A}">
      <dgm:prSet phldrT="[文字]"/>
      <dgm:spPr/>
      <dgm:t>
        <a:bodyPr/>
        <a:lstStyle/>
        <a:p>
          <a:r>
            <a:rPr lang="zh-TW" altLang="en-US" dirty="0" smtClean="0"/>
            <a:t>傳送交易資訊</a:t>
          </a:r>
          <a:r>
            <a:rPr lang="en-US" altLang="zh-TW" dirty="0" smtClean="0"/>
            <a:t>+</a:t>
          </a:r>
          <a:r>
            <a:rPr lang="zh-TW" altLang="en-US" dirty="0" smtClean="0"/>
            <a:t>簽名</a:t>
          </a:r>
          <a:r>
            <a:rPr lang="en-US" altLang="zh-TW" dirty="0" smtClean="0"/>
            <a:t>+</a:t>
          </a:r>
          <a:r>
            <a:rPr lang="zh-TW" altLang="en-US" dirty="0" smtClean="0"/>
            <a:t>自己的公鑰給區塊鏈結點</a:t>
          </a:r>
          <a:endParaRPr lang="zh-TW" altLang="en-US" dirty="0"/>
        </a:p>
      </dgm:t>
    </dgm:pt>
    <dgm:pt modelId="{07499546-368D-465B-AB00-55422B54ABB2}" type="parTrans" cxnId="{3CF62411-53C2-44B7-B395-6A56A48B28B7}">
      <dgm:prSet/>
      <dgm:spPr/>
      <dgm:t>
        <a:bodyPr/>
        <a:lstStyle/>
        <a:p>
          <a:endParaRPr lang="zh-TW" altLang="en-US"/>
        </a:p>
      </dgm:t>
    </dgm:pt>
    <dgm:pt modelId="{EF825B99-3DE3-4D46-9041-0DECD9B46036}" type="sibTrans" cxnId="{3CF62411-53C2-44B7-B395-6A56A48B28B7}">
      <dgm:prSet/>
      <dgm:spPr/>
      <dgm:t>
        <a:bodyPr/>
        <a:lstStyle/>
        <a:p>
          <a:endParaRPr lang="zh-TW" altLang="en-US"/>
        </a:p>
      </dgm:t>
    </dgm:pt>
    <dgm:pt modelId="{89EE7D38-416E-4039-8AC8-C38E8E75B19C}" type="pres">
      <dgm:prSet presAssocID="{181B045E-1CAB-4EC7-A3AC-0680E67A2145}" presName="linearFlow" presStyleCnt="0">
        <dgm:presLayoutVars>
          <dgm:dir/>
          <dgm:animLvl val="lvl"/>
          <dgm:resizeHandles val="exact"/>
        </dgm:presLayoutVars>
      </dgm:prSet>
      <dgm:spPr/>
    </dgm:pt>
    <dgm:pt modelId="{4182308B-058B-4875-AE65-9ABA7307D5B9}" type="pres">
      <dgm:prSet presAssocID="{65A08667-2356-4A2F-813B-29DB4103EB27}" presName="composite" presStyleCnt="0"/>
      <dgm:spPr/>
    </dgm:pt>
    <dgm:pt modelId="{6EE10427-E3A2-4CE3-8382-76F2964DE24A}" type="pres">
      <dgm:prSet presAssocID="{65A08667-2356-4A2F-813B-29DB4103EB27}" presName="parTx" presStyleLbl="node1" presStyleIdx="0" presStyleCnt="3">
        <dgm:presLayoutVars>
          <dgm:chMax val="0"/>
          <dgm:chPref val="0"/>
          <dgm:bulletEnabled val="1"/>
        </dgm:presLayoutVars>
      </dgm:prSet>
      <dgm:spPr/>
    </dgm:pt>
    <dgm:pt modelId="{1B16B1ED-C5E3-4ECB-A15B-7BA38DB307EA}" type="pres">
      <dgm:prSet presAssocID="{65A08667-2356-4A2F-813B-29DB4103EB27}" presName="parSh" presStyleLbl="node1" presStyleIdx="0" presStyleCnt="3"/>
      <dgm:spPr/>
    </dgm:pt>
    <dgm:pt modelId="{FA208FB3-3A80-40B6-937A-6DEB523A961B}" type="pres">
      <dgm:prSet presAssocID="{65A08667-2356-4A2F-813B-29DB4103EB27}" presName="desTx" presStyleLbl="fgAcc1" presStyleIdx="0" presStyleCnt="3">
        <dgm:presLayoutVars>
          <dgm:bulletEnabled val="1"/>
        </dgm:presLayoutVars>
      </dgm:prSet>
      <dgm:spPr/>
      <dgm:t>
        <a:bodyPr/>
        <a:lstStyle/>
        <a:p>
          <a:endParaRPr lang="zh-TW" altLang="en-US"/>
        </a:p>
      </dgm:t>
    </dgm:pt>
    <dgm:pt modelId="{799F2D9C-506F-4CFD-B570-2B2F1FDC5393}" type="pres">
      <dgm:prSet presAssocID="{AC7BFD11-B20C-4B17-9B88-F02A2F2FE614}" presName="sibTrans" presStyleLbl="sibTrans2D1" presStyleIdx="0" presStyleCnt="2"/>
      <dgm:spPr/>
    </dgm:pt>
    <dgm:pt modelId="{A1759D4C-2F74-42F0-8058-C64D4342B8EE}" type="pres">
      <dgm:prSet presAssocID="{AC7BFD11-B20C-4B17-9B88-F02A2F2FE614}" presName="connTx" presStyleLbl="sibTrans2D1" presStyleIdx="0" presStyleCnt="2"/>
      <dgm:spPr/>
    </dgm:pt>
    <dgm:pt modelId="{20FA9B79-8325-43AE-B70D-6D9FC1E6345C}" type="pres">
      <dgm:prSet presAssocID="{D3F44D8B-18C7-4DF9-A95B-400040FFB96B}" presName="composite" presStyleCnt="0"/>
      <dgm:spPr/>
    </dgm:pt>
    <dgm:pt modelId="{B4382DD0-A1C2-4AA6-A79C-D96B99677F9B}" type="pres">
      <dgm:prSet presAssocID="{D3F44D8B-18C7-4DF9-A95B-400040FFB96B}" presName="parTx" presStyleLbl="node1" presStyleIdx="0" presStyleCnt="3">
        <dgm:presLayoutVars>
          <dgm:chMax val="0"/>
          <dgm:chPref val="0"/>
          <dgm:bulletEnabled val="1"/>
        </dgm:presLayoutVars>
      </dgm:prSet>
      <dgm:spPr/>
      <dgm:t>
        <a:bodyPr/>
        <a:lstStyle/>
        <a:p>
          <a:endParaRPr lang="zh-TW" altLang="en-US"/>
        </a:p>
      </dgm:t>
    </dgm:pt>
    <dgm:pt modelId="{65A682FE-61D3-4606-BD6B-B6882CC439C5}" type="pres">
      <dgm:prSet presAssocID="{D3F44D8B-18C7-4DF9-A95B-400040FFB96B}" presName="parSh" presStyleLbl="node1" presStyleIdx="1" presStyleCnt="3"/>
      <dgm:spPr/>
      <dgm:t>
        <a:bodyPr/>
        <a:lstStyle/>
        <a:p>
          <a:endParaRPr lang="zh-TW" altLang="en-US"/>
        </a:p>
      </dgm:t>
    </dgm:pt>
    <dgm:pt modelId="{03352172-B3CD-4CD9-AD9D-5FE1E542D4AC}" type="pres">
      <dgm:prSet presAssocID="{D3F44D8B-18C7-4DF9-A95B-400040FFB96B}" presName="desTx" presStyleLbl="fgAcc1" presStyleIdx="1" presStyleCnt="3">
        <dgm:presLayoutVars>
          <dgm:bulletEnabled val="1"/>
        </dgm:presLayoutVars>
      </dgm:prSet>
      <dgm:spPr/>
      <dgm:t>
        <a:bodyPr/>
        <a:lstStyle/>
        <a:p>
          <a:endParaRPr lang="zh-TW" altLang="en-US"/>
        </a:p>
      </dgm:t>
    </dgm:pt>
    <dgm:pt modelId="{D256B006-D9EC-4D39-B576-1D0CA2EBEDFE}" type="pres">
      <dgm:prSet presAssocID="{C5559029-D1D7-4B95-922B-6E473D274074}" presName="sibTrans" presStyleLbl="sibTrans2D1" presStyleIdx="1" presStyleCnt="2"/>
      <dgm:spPr/>
    </dgm:pt>
    <dgm:pt modelId="{350A02D1-CE77-4AB5-B70F-F11CEEF120DF}" type="pres">
      <dgm:prSet presAssocID="{C5559029-D1D7-4B95-922B-6E473D274074}" presName="connTx" presStyleLbl="sibTrans2D1" presStyleIdx="1" presStyleCnt="2"/>
      <dgm:spPr/>
    </dgm:pt>
    <dgm:pt modelId="{87B6DB7E-1871-4597-BC6B-F5172563ED33}" type="pres">
      <dgm:prSet presAssocID="{59F00189-5147-434C-907F-D95BB0AAD6B1}" presName="composite" presStyleCnt="0"/>
      <dgm:spPr/>
    </dgm:pt>
    <dgm:pt modelId="{DDC73722-9E09-42F3-B98C-F39E5A814015}" type="pres">
      <dgm:prSet presAssocID="{59F00189-5147-434C-907F-D95BB0AAD6B1}" presName="parTx" presStyleLbl="node1" presStyleIdx="1" presStyleCnt="3">
        <dgm:presLayoutVars>
          <dgm:chMax val="0"/>
          <dgm:chPref val="0"/>
          <dgm:bulletEnabled val="1"/>
        </dgm:presLayoutVars>
      </dgm:prSet>
      <dgm:spPr/>
    </dgm:pt>
    <dgm:pt modelId="{81A932FD-3D8E-4740-9597-ED9574E4FA8D}" type="pres">
      <dgm:prSet presAssocID="{59F00189-5147-434C-907F-D95BB0AAD6B1}" presName="parSh" presStyleLbl="node1" presStyleIdx="2" presStyleCnt="3"/>
      <dgm:spPr/>
    </dgm:pt>
    <dgm:pt modelId="{881D514A-BD6A-4A77-B9A6-9F1DA1E8BF15}" type="pres">
      <dgm:prSet presAssocID="{59F00189-5147-434C-907F-D95BB0AAD6B1}" presName="desTx" presStyleLbl="fgAcc1" presStyleIdx="2" presStyleCnt="3">
        <dgm:presLayoutVars>
          <dgm:bulletEnabled val="1"/>
        </dgm:presLayoutVars>
      </dgm:prSet>
      <dgm:spPr/>
      <dgm:t>
        <a:bodyPr/>
        <a:lstStyle/>
        <a:p>
          <a:endParaRPr lang="zh-TW" altLang="en-US"/>
        </a:p>
      </dgm:t>
    </dgm:pt>
  </dgm:ptLst>
  <dgm:cxnLst>
    <dgm:cxn modelId="{C934A2FB-1C85-4AB1-A592-3E88BEBBC898}" type="presOf" srcId="{59F00189-5147-434C-907F-D95BB0AAD6B1}" destId="{DDC73722-9E09-42F3-B98C-F39E5A814015}" srcOrd="0" destOrd="0" presId="urn:microsoft.com/office/officeart/2005/8/layout/process3"/>
    <dgm:cxn modelId="{5054A6AB-93C2-474A-BCF3-A2C412C6B801}" srcId="{181B045E-1CAB-4EC7-A3AC-0680E67A2145}" destId="{59F00189-5147-434C-907F-D95BB0AAD6B1}" srcOrd="2" destOrd="0" parTransId="{CAE8AB30-A2A2-447C-B0F0-BE4D2A3825EB}" sibTransId="{E5F73218-0CFC-4065-A035-D97826BD0C3D}"/>
    <dgm:cxn modelId="{3FABD3DC-5888-4C48-A94C-029225E9673A}" type="presOf" srcId="{AC7BFD11-B20C-4B17-9B88-F02A2F2FE614}" destId="{799F2D9C-506F-4CFD-B570-2B2F1FDC5393}" srcOrd="0" destOrd="0" presId="urn:microsoft.com/office/officeart/2005/8/layout/process3"/>
    <dgm:cxn modelId="{99F5B003-9B4E-4A20-B241-CC8C889F762A}" type="presOf" srcId="{65A08667-2356-4A2F-813B-29DB4103EB27}" destId="{1B16B1ED-C5E3-4ECB-A15B-7BA38DB307EA}" srcOrd="1" destOrd="0" presId="urn:microsoft.com/office/officeart/2005/8/layout/process3"/>
    <dgm:cxn modelId="{B2815355-822D-4DEB-AB9F-CFD533FC64B6}" type="presOf" srcId="{C5559029-D1D7-4B95-922B-6E473D274074}" destId="{350A02D1-CE77-4AB5-B70F-F11CEEF120DF}" srcOrd="1" destOrd="0" presId="urn:microsoft.com/office/officeart/2005/8/layout/process3"/>
    <dgm:cxn modelId="{BD0BCD6C-6A5B-470B-9D0A-545BE4FA065B}" type="presOf" srcId="{AFA4F31A-DA3D-4FF4-A7AC-D32ABAF30B0B}" destId="{03352172-B3CD-4CD9-AD9D-5FE1E542D4AC}" srcOrd="0" destOrd="0" presId="urn:microsoft.com/office/officeart/2005/8/layout/process3"/>
    <dgm:cxn modelId="{9DE69F83-ED36-4C6D-A0C7-AE0E3739FCF4}" type="presOf" srcId="{AC7BFD11-B20C-4B17-9B88-F02A2F2FE614}" destId="{A1759D4C-2F74-42F0-8058-C64D4342B8EE}" srcOrd="1" destOrd="0" presId="urn:microsoft.com/office/officeart/2005/8/layout/process3"/>
    <dgm:cxn modelId="{D8D6D524-EBB5-4FC6-B235-3A54364BEFDF}" type="presOf" srcId="{D3F44D8B-18C7-4DF9-A95B-400040FFB96B}" destId="{65A682FE-61D3-4606-BD6B-B6882CC439C5}" srcOrd="1" destOrd="0" presId="urn:microsoft.com/office/officeart/2005/8/layout/process3"/>
    <dgm:cxn modelId="{841B10F6-8D85-4A27-8E29-8562E306F263}" srcId="{65A08667-2356-4A2F-813B-29DB4103EB27}" destId="{215DD3E2-4F9D-442A-8501-027A08C111A9}" srcOrd="0" destOrd="0" parTransId="{54068B8B-9320-45EF-980B-3F200DCCC630}" sibTransId="{40C670FF-EC41-4BDC-9134-B4AB09546F13}"/>
    <dgm:cxn modelId="{66C717E6-95E9-46E4-8EAE-92CFC2D65584}" type="presOf" srcId="{ADE05565-3ED3-46C1-8335-840A3D5BBA4A}" destId="{881D514A-BD6A-4A77-B9A6-9F1DA1E8BF15}" srcOrd="0" destOrd="0" presId="urn:microsoft.com/office/officeart/2005/8/layout/process3"/>
    <dgm:cxn modelId="{2E630BCE-3545-4C61-9C7E-03A771814DA5}" type="presOf" srcId="{59F00189-5147-434C-907F-D95BB0AAD6B1}" destId="{81A932FD-3D8E-4740-9597-ED9574E4FA8D}" srcOrd="1" destOrd="0" presId="urn:microsoft.com/office/officeart/2005/8/layout/process3"/>
    <dgm:cxn modelId="{2600E363-6105-40A6-AA89-FD194836B330}" type="presOf" srcId="{C5559029-D1D7-4B95-922B-6E473D274074}" destId="{D256B006-D9EC-4D39-B576-1D0CA2EBEDFE}" srcOrd="0" destOrd="0" presId="urn:microsoft.com/office/officeart/2005/8/layout/process3"/>
    <dgm:cxn modelId="{8FC25133-F156-4E54-9DD0-FFC6D5C9DFE8}" srcId="{181B045E-1CAB-4EC7-A3AC-0680E67A2145}" destId="{65A08667-2356-4A2F-813B-29DB4103EB27}" srcOrd="0" destOrd="0" parTransId="{0B190C4D-5835-42BF-AE2B-41F8B0C11AEA}" sibTransId="{AC7BFD11-B20C-4B17-9B88-F02A2F2FE614}"/>
    <dgm:cxn modelId="{522C0D59-F4DA-4D61-861F-EF8E37DE13DD}" srcId="{D3F44D8B-18C7-4DF9-A95B-400040FFB96B}" destId="{AFA4F31A-DA3D-4FF4-A7AC-D32ABAF30B0B}" srcOrd="0" destOrd="0" parTransId="{BDCEA0B8-0D21-4E83-AEA1-D904A0F91511}" sibTransId="{31A1408C-6718-46F4-AE0A-ED65965B3AAA}"/>
    <dgm:cxn modelId="{3CF62411-53C2-44B7-B395-6A56A48B28B7}" srcId="{59F00189-5147-434C-907F-D95BB0AAD6B1}" destId="{ADE05565-3ED3-46C1-8335-840A3D5BBA4A}" srcOrd="0" destOrd="0" parTransId="{07499546-368D-465B-AB00-55422B54ABB2}" sibTransId="{EF825B99-3DE3-4D46-9041-0DECD9B46036}"/>
    <dgm:cxn modelId="{FF12D323-5F68-4F6B-B54E-B3F2BCD64FD6}" type="presOf" srcId="{215DD3E2-4F9D-442A-8501-027A08C111A9}" destId="{FA208FB3-3A80-40B6-937A-6DEB523A961B}" srcOrd="0" destOrd="0" presId="urn:microsoft.com/office/officeart/2005/8/layout/process3"/>
    <dgm:cxn modelId="{FA65EA34-5D97-4A33-BC86-CA98D16E14EC}" srcId="{181B045E-1CAB-4EC7-A3AC-0680E67A2145}" destId="{D3F44D8B-18C7-4DF9-A95B-400040FFB96B}" srcOrd="1" destOrd="0" parTransId="{5D35AC8C-C74D-45F6-861B-3F4DB15DB93E}" sibTransId="{C5559029-D1D7-4B95-922B-6E473D274074}"/>
    <dgm:cxn modelId="{D4D5C7AA-1D40-4843-9CF7-80F72B044CD1}" type="presOf" srcId="{181B045E-1CAB-4EC7-A3AC-0680E67A2145}" destId="{89EE7D38-416E-4039-8AC8-C38E8E75B19C}" srcOrd="0" destOrd="0" presId="urn:microsoft.com/office/officeart/2005/8/layout/process3"/>
    <dgm:cxn modelId="{A61686E8-4C4B-475B-A9F3-D8FA3AE8CB76}" type="presOf" srcId="{D3F44D8B-18C7-4DF9-A95B-400040FFB96B}" destId="{B4382DD0-A1C2-4AA6-A79C-D96B99677F9B}" srcOrd="0" destOrd="0" presId="urn:microsoft.com/office/officeart/2005/8/layout/process3"/>
    <dgm:cxn modelId="{BAAF9752-0384-4591-8B31-C55719555CD9}" type="presOf" srcId="{65A08667-2356-4A2F-813B-29DB4103EB27}" destId="{6EE10427-E3A2-4CE3-8382-76F2964DE24A}" srcOrd="0" destOrd="0" presId="urn:microsoft.com/office/officeart/2005/8/layout/process3"/>
    <dgm:cxn modelId="{E98DA819-244F-4A5B-A880-5ED0AFB950E8}" type="presParOf" srcId="{89EE7D38-416E-4039-8AC8-C38E8E75B19C}" destId="{4182308B-058B-4875-AE65-9ABA7307D5B9}" srcOrd="0" destOrd="0" presId="urn:microsoft.com/office/officeart/2005/8/layout/process3"/>
    <dgm:cxn modelId="{A0852517-FBBA-44E2-A287-4BADEDE9E845}" type="presParOf" srcId="{4182308B-058B-4875-AE65-9ABA7307D5B9}" destId="{6EE10427-E3A2-4CE3-8382-76F2964DE24A}" srcOrd="0" destOrd="0" presId="urn:microsoft.com/office/officeart/2005/8/layout/process3"/>
    <dgm:cxn modelId="{A7D317AD-BAFC-4A13-A5FE-9CBE06626643}" type="presParOf" srcId="{4182308B-058B-4875-AE65-9ABA7307D5B9}" destId="{1B16B1ED-C5E3-4ECB-A15B-7BA38DB307EA}" srcOrd="1" destOrd="0" presId="urn:microsoft.com/office/officeart/2005/8/layout/process3"/>
    <dgm:cxn modelId="{BEF18426-C648-43DE-B86D-07488943B420}" type="presParOf" srcId="{4182308B-058B-4875-AE65-9ABA7307D5B9}" destId="{FA208FB3-3A80-40B6-937A-6DEB523A961B}" srcOrd="2" destOrd="0" presId="urn:microsoft.com/office/officeart/2005/8/layout/process3"/>
    <dgm:cxn modelId="{CEAD8297-716D-4033-B67C-0A3C3ACF730C}" type="presParOf" srcId="{89EE7D38-416E-4039-8AC8-C38E8E75B19C}" destId="{799F2D9C-506F-4CFD-B570-2B2F1FDC5393}" srcOrd="1" destOrd="0" presId="urn:microsoft.com/office/officeart/2005/8/layout/process3"/>
    <dgm:cxn modelId="{51279AA1-E666-46D9-8F62-FA639682D3C4}" type="presParOf" srcId="{799F2D9C-506F-4CFD-B570-2B2F1FDC5393}" destId="{A1759D4C-2F74-42F0-8058-C64D4342B8EE}" srcOrd="0" destOrd="0" presId="urn:microsoft.com/office/officeart/2005/8/layout/process3"/>
    <dgm:cxn modelId="{F74E8430-02E6-4E7C-B7E5-A63E44792CD0}" type="presParOf" srcId="{89EE7D38-416E-4039-8AC8-C38E8E75B19C}" destId="{20FA9B79-8325-43AE-B70D-6D9FC1E6345C}" srcOrd="2" destOrd="0" presId="urn:microsoft.com/office/officeart/2005/8/layout/process3"/>
    <dgm:cxn modelId="{3BAD51E7-B13F-42CF-99C4-8F548315F08B}" type="presParOf" srcId="{20FA9B79-8325-43AE-B70D-6D9FC1E6345C}" destId="{B4382DD0-A1C2-4AA6-A79C-D96B99677F9B}" srcOrd="0" destOrd="0" presId="urn:microsoft.com/office/officeart/2005/8/layout/process3"/>
    <dgm:cxn modelId="{122E7C38-055D-425A-9A00-CF4CC93EC0F0}" type="presParOf" srcId="{20FA9B79-8325-43AE-B70D-6D9FC1E6345C}" destId="{65A682FE-61D3-4606-BD6B-B6882CC439C5}" srcOrd="1" destOrd="0" presId="urn:microsoft.com/office/officeart/2005/8/layout/process3"/>
    <dgm:cxn modelId="{1141A7DA-653B-4867-8A01-08F2730C920E}" type="presParOf" srcId="{20FA9B79-8325-43AE-B70D-6D9FC1E6345C}" destId="{03352172-B3CD-4CD9-AD9D-5FE1E542D4AC}" srcOrd="2" destOrd="0" presId="urn:microsoft.com/office/officeart/2005/8/layout/process3"/>
    <dgm:cxn modelId="{9459DD83-513F-459A-88C4-63E221434E36}" type="presParOf" srcId="{89EE7D38-416E-4039-8AC8-C38E8E75B19C}" destId="{D256B006-D9EC-4D39-B576-1D0CA2EBEDFE}" srcOrd="3" destOrd="0" presId="urn:microsoft.com/office/officeart/2005/8/layout/process3"/>
    <dgm:cxn modelId="{BEB3EC06-3013-4B7B-BBA7-1B8BDDF65891}" type="presParOf" srcId="{D256B006-D9EC-4D39-B576-1D0CA2EBEDFE}" destId="{350A02D1-CE77-4AB5-B70F-F11CEEF120DF}" srcOrd="0" destOrd="0" presId="urn:microsoft.com/office/officeart/2005/8/layout/process3"/>
    <dgm:cxn modelId="{9ACCCCCB-4948-4CBE-B925-B0D25D36DEE0}" type="presParOf" srcId="{89EE7D38-416E-4039-8AC8-C38E8E75B19C}" destId="{87B6DB7E-1871-4597-BC6B-F5172563ED33}" srcOrd="4" destOrd="0" presId="urn:microsoft.com/office/officeart/2005/8/layout/process3"/>
    <dgm:cxn modelId="{B9A7BE9F-A623-49C9-82DC-1D292C201225}" type="presParOf" srcId="{87B6DB7E-1871-4597-BC6B-F5172563ED33}" destId="{DDC73722-9E09-42F3-B98C-F39E5A814015}" srcOrd="0" destOrd="0" presId="urn:microsoft.com/office/officeart/2005/8/layout/process3"/>
    <dgm:cxn modelId="{96437045-9C09-4F89-A420-B4D8C47444C7}" type="presParOf" srcId="{87B6DB7E-1871-4597-BC6B-F5172563ED33}" destId="{81A932FD-3D8E-4740-9597-ED9574E4FA8D}" srcOrd="1" destOrd="0" presId="urn:microsoft.com/office/officeart/2005/8/layout/process3"/>
    <dgm:cxn modelId="{81993E29-89CA-4103-9155-B1B41D667BAE}" type="presParOf" srcId="{87B6DB7E-1871-4597-BC6B-F5172563ED33}" destId="{881D514A-BD6A-4A77-B9A6-9F1DA1E8BF15}"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D9E76F-F3F6-4020-875C-56EEE7F0384F}">
      <dsp:nvSpPr>
        <dsp:cNvPr id="0" name=""/>
        <dsp:cNvSpPr/>
      </dsp:nvSpPr>
      <dsp:spPr>
        <a:xfrm>
          <a:off x="619347" y="378491"/>
          <a:ext cx="860818" cy="1796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美金</a:t>
          </a:r>
          <a:endParaRPr lang="zh-TW" altLang="en-US" sz="3600" kern="1200" dirty="0">
            <a:latin typeface="Microsoft JhengHei UI" panose="020B0604030504040204" pitchFamily="34" charset="-120"/>
            <a:ea typeface="Microsoft JhengHei UI" panose="020B0604030504040204" pitchFamily="34" charset="-120"/>
          </a:endParaRPr>
        </a:p>
      </dsp:txBody>
      <dsp:txXfrm>
        <a:off x="619347" y="378491"/>
        <a:ext cx="860818" cy="1796516"/>
      </dsp:txXfrm>
    </dsp:sp>
    <dsp:sp modelId="{2F8A45B5-B6F3-493E-A1BA-68190C832A27}">
      <dsp:nvSpPr>
        <dsp:cNvPr id="0" name=""/>
        <dsp:cNvSpPr/>
      </dsp:nvSpPr>
      <dsp:spPr>
        <a:xfrm>
          <a:off x="960293"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由政府發行</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無限量發行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價值：市場及法規而定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存放：個人持有、機構</a:t>
          </a:r>
          <a:endParaRPr lang="zh-TW" altLang="en-US" sz="1700" kern="1200" dirty="0">
            <a:latin typeface="Microsoft JhengHei UI" panose="020B0604030504040204" pitchFamily="34" charset="-120"/>
            <a:ea typeface="Microsoft JhengHei UI" panose="020B0604030504040204" pitchFamily="34" charset="-120"/>
          </a:endParaRPr>
        </a:p>
      </dsp:txBody>
      <dsp:txXfrm>
        <a:off x="960293" y="837956"/>
        <a:ext cx="2768840" cy="3340388"/>
      </dsp:txXfrm>
    </dsp:sp>
    <dsp:sp modelId="{44863A34-CC07-4BDD-B17C-B33A0BFC33F0}">
      <dsp:nvSpPr>
        <dsp:cNvPr id="0" name=""/>
        <dsp:cNvSpPr/>
      </dsp:nvSpPr>
      <dsp:spPr>
        <a:xfrm>
          <a:off x="404420" y="104203"/>
          <a:ext cx="1111747" cy="1111747"/>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20796" r="-20796"/>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33CC6E10-5F84-4496-9BFE-1B10662EBCFB}">
      <dsp:nvSpPr>
        <dsp:cNvPr id="0" name=""/>
        <dsp:cNvSpPr/>
      </dsp:nvSpPr>
      <dsp:spPr>
        <a:xfrm flipH="1">
          <a:off x="5548505" y="918433"/>
          <a:ext cx="564726" cy="16977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比特幣</a:t>
          </a:r>
          <a:endParaRPr lang="zh-TW" altLang="en-US" sz="3600" kern="1200" dirty="0">
            <a:latin typeface="Microsoft JhengHei UI" panose="020B0604030504040204" pitchFamily="34" charset="-120"/>
            <a:ea typeface="Microsoft JhengHei UI" panose="020B0604030504040204" pitchFamily="34" charset="-120"/>
          </a:endParaRPr>
        </a:p>
      </dsp:txBody>
      <dsp:txXfrm>
        <a:off x="5548505" y="918433"/>
        <a:ext cx="564726" cy="1697704"/>
      </dsp:txXfrm>
    </dsp:sp>
    <dsp:sp modelId="{B13540FA-A183-458F-8F22-B6AAEA4E2462}">
      <dsp:nvSpPr>
        <dsp:cNvPr id="0" name=""/>
        <dsp:cNvSpPr/>
      </dsp:nvSpPr>
      <dsp:spPr>
        <a:xfrm>
          <a:off x="5575061"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由電腦產生</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去中心化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非單獨機構控制</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有限發行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個幣種皆有固定數量</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價值：由社區共識而定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存放：區塊練</a:t>
          </a:r>
          <a:endParaRPr lang="zh-TW" altLang="en-US" sz="1700" kern="1200" dirty="0">
            <a:latin typeface="Microsoft JhengHei UI" panose="020B0604030504040204" pitchFamily="34" charset="-120"/>
            <a:ea typeface="Microsoft JhengHei UI" panose="020B0604030504040204" pitchFamily="34" charset="-120"/>
          </a:endParaRPr>
        </a:p>
      </dsp:txBody>
      <dsp:txXfrm>
        <a:off x="5575061" y="837956"/>
        <a:ext cx="2768840" cy="3340388"/>
      </dsp:txXfrm>
    </dsp:sp>
    <dsp:sp modelId="{64F0A613-882C-4891-8B17-2E178B118E9F}">
      <dsp:nvSpPr>
        <dsp:cNvPr id="0" name=""/>
        <dsp:cNvSpPr/>
      </dsp:nvSpPr>
      <dsp:spPr>
        <a:xfrm>
          <a:off x="5019187" y="104203"/>
          <a:ext cx="1111747" cy="1111747"/>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5074" r="-25074"/>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69501C-229E-4A61-8AFE-0DEE03E409CD}">
      <dsp:nvSpPr>
        <dsp:cNvPr id="0" name=""/>
        <dsp:cNvSpPr/>
      </dsp:nvSpPr>
      <dsp:spPr>
        <a:xfrm>
          <a:off x="7143" y="1486218"/>
          <a:ext cx="2135187" cy="128111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zh-TW" altLang="en-US" sz="2500" kern="1200" dirty="0" smtClean="0"/>
            <a:t>編寫交易</a:t>
          </a:r>
          <a:endParaRPr lang="zh-TW" altLang="en-US" sz="2500" kern="1200" dirty="0"/>
        </a:p>
      </dsp:txBody>
      <dsp:txXfrm>
        <a:off x="44665" y="1523740"/>
        <a:ext cx="2060143" cy="1206068"/>
      </dsp:txXfrm>
    </dsp:sp>
    <dsp:sp modelId="{390B1B8D-079C-4E57-95FD-E20B533913D1}">
      <dsp:nvSpPr>
        <dsp:cNvPr id="0" name=""/>
        <dsp:cNvSpPr/>
      </dsp:nvSpPr>
      <dsp:spPr>
        <a:xfrm>
          <a:off x="2355850" y="1862011"/>
          <a:ext cx="452659" cy="529526"/>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zh-TW" altLang="en-US" sz="2000" kern="1200"/>
        </a:p>
      </dsp:txBody>
      <dsp:txXfrm>
        <a:off x="2355850" y="1967916"/>
        <a:ext cx="316861" cy="317716"/>
      </dsp:txXfrm>
    </dsp:sp>
    <dsp:sp modelId="{CEEEFD60-5B05-45F1-8281-2DD8B2B3376A}">
      <dsp:nvSpPr>
        <dsp:cNvPr id="0" name=""/>
        <dsp:cNvSpPr/>
      </dsp:nvSpPr>
      <dsp:spPr>
        <a:xfrm>
          <a:off x="2996406" y="1486218"/>
          <a:ext cx="2135187" cy="1281112"/>
        </a:xfrm>
        <a:prstGeom prst="roundRect">
          <a:avLst>
            <a:gd name="adj" fmla="val 10000"/>
          </a:avLst>
        </a:prstGeom>
        <a:solidFill>
          <a:schemeClr val="accent2">
            <a:hueOff val="-7481439"/>
            <a:satOff val="-14650"/>
            <a:lumOff val="98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zh-TW" altLang="en-US" sz="2500" kern="1200" dirty="0" smtClean="0"/>
            <a:t>寫進</a:t>
          </a:r>
          <a:r>
            <a:rPr lang="zh-TW" altLang="en-US" sz="2500" kern="1200" dirty="0" smtClean="0"/>
            <a:t>區</a:t>
          </a:r>
          <a:r>
            <a:rPr lang="zh-TW" altLang="en-US" sz="2500" kern="1200" dirty="0" smtClean="0"/>
            <a:t>塊</a:t>
          </a:r>
          <a:endParaRPr lang="zh-TW" altLang="en-US" sz="2500" kern="1200" dirty="0"/>
        </a:p>
      </dsp:txBody>
      <dsp:txXfrm>
        <a:off x="3033928" y="1523740"/>
        <a:ext cx="2060143" cy="1206068"/>
      </dsp:txXfrm>
    </dsp:sp>
    <dsp:sp modelId="{D0A230E0-D046-40D2-B80F-CC445ADEC2F6}">
      <dsp:nvSpPr>
        <dsp:cNvPr id="0" name=""/>
        <dsp:cNvSpPr/>
      </dsp:nvSpPr>
      <dsp:spPr>
        <a:xfrm>
          <a:off x="5345112" y="1862011"/>
          <a:ext cx="452659" cy="529526"/>
        </a:xfrm>
        <a:prstGeom prst="rightArrow">
          <a:avLst>
            <a:gd name="adj1" fmla="val 60000"/>
            <a:gd name="adj2" fmla="val 50000"/>
          </a:avLst>
        </a:prstGeom>
        <a:solidFill>
          <a:schemeClr val="accent2">
            <a:hueOff val="-14962877"/>
            <a:satOff val="-29301"/>
            <a:lumOff val="1960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zh-TW" altLang="en-US" sz="2000" kern="1200"/>
        </a:p>
      </dsp:txBody>
      <dsp:txXfrm>
        <a:off x="5345112" y="1967916"/>
        <a:ext cx="316861" cy="317716"/>
      </dsp:txXfrm>
    </dsp:sp>
    <dsp:sp modelId="{72443840-2F76-459D-830B-564BF8E4968C}">
      <dsp:nvSpPr>
        <dsp:cNvPr id="0" name=""/>
        <dsp:cNvSpPr/>
      </dsp:nvSpPr>
      <dsp:spPr>
        <a:xfrm>
          <a:off x="5985668" y="1486218"/>
          <a:ext cx="2135187" cy="1281112"/>
        </a:xfrm>
        <a:prstGeom prst="roundRect">
          <a:avLst>
            <a:gd name="adj" fmla="val 10000"/>
          </a:avLst>
        </a:prstGeom>
        <a:solidFill>
          <a:schemeClr val="accent2">
            <a:hueOff val="-14962877"/>
            <a:satOff val="-29301"/>
            <a:lumOff val="196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zh-TW" altLang="en-US" sz="2500" kern="1200" dirty="0" smtClean="0"/>
            <a:t>更新到區塊鏈</a:t>
          </a:r>
          <a:endParaRPr lang="zh-TW" altLang="en-US" sz="2500" kern="1200" dirty="0"/>
        </a:p>
      </dsp:txBody>
      <dsp:txXfrm>
        <a:off x="6023190" y="1523740"/>
        <a:ext cx="2060143" cy="120606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16B1ED-C5E3-4ECB-A15B-7BA38DB307EA}">
      <dsp:nvSpPr>
        <dsp:cNvPr id="0" name=""/>
        <dsp:cNvSpPr/>
      </dsp:nvSpPr>
      <dsp:spPr>
        <a:xfrm>
          <a:off x="5503" y="247738"/>
          <a:ext cx="2502517" cy="9936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lvl="0" algn="l" defTabSz="1022350">
            <a:lnSpc>
              <a:spcPct val="90000"/>
            </a:lnSpc>
            <a:spcBef>
              <a:spcPct val="0"/>
            </a:spcBef>
            <a:spcAft>
              <a:spcPct val="35000"/>
            </a:spcAft>
          </a:pPr>
          <a:r>
            <a:rPr lang="en-US" altLang="zh-TW" sz="2300" kern="1200" dirty="0" smtClean="0"/>
            <a:t>Step1</a:t>
          </a:r>
          <a:endParaRPr lang="zh-TW" altLang="en-US" sz="2300" kern="1200" dirty="0"/>
        </a:p>
      </dsp:txBody>
      <dsp:txXfrm>
        <a:off x="5503" y="247738"/>
        <a:ext cx="2502517" cy="662400"/>
      </dsp:txXfrm>
    </dsp:sp>
    <dsp:sp modelId="{FA208FB3-3A80-40B6-937A-6DEB523A961B}">
      <dsp:nvSpPr>
        <dsp:cNvPr id="0" name=""/>
        <dsp:cNvSpPr/>
      </dsp:nvSpPr>
      <dsp:spPr>
        <a:xfrm>
          <a:off x="518067" y="910139"/>
          <a:ext cx="2502517" cy="23184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a:lnSpc>
              <a:spcPct val="90000"/>
            </a:lnSpc>
            <a:spcBef>
              <a:spcPct val="0"/>
            </a:spcBef>
            <a:spcAft>
              <a:spcPct val="15000"/>
            </a:spcAft>
            <a:buChar char="••"/>
          </a:pPr>
          <a:r>
            <a:rPr lang="zh-TW" altLang="en-US" sz="2300" kern="1200" dirty="0" smtClean="0"/>
            <a:t>輸寫交易內容</a:t>
          </a:r>
          <a:r>
            <a:rPr lang="en-US" altLang="zh-TW" sz="2300" kern="1200" dirty="0" smtClean="0"/>
            <a:t>(</a:t>
          </a:r>
          <a:r>
            <a:rPr lang="zh-TW" altLang="en-US" sz="2300" kern="1200" dirty="0" smtClean="0"/>
            <a:t>收款人、金額、手續</a:t>
          </a:r>
          <a:r>
            <a:rPr lang="en-US" altLang="zh-TW" sz="2300" kern="1200" dirty="0" smtClean="0"/>
            <a:t>)</a:t>
          </a:r>
          <a:r>
            <a:rPr lang="zh-TW" altLang="en-US" sz="2300" kern="1200" dirty="0" smtClean="0"/>
            <a:t>到自己的錢包</a:t>
          </a:r>
          <a:endParaRPr lang="zh-TW" altLang="en-US" sz="2300" kern="1200" dirty="0"/>
        </a:p>
      </dsp:txBody>
      <dsp:txXfrm>
        <a:off x="585971" y="978043"/>
        <a:ext cx="2366709" cy="2182592"/>
      </dsp:txXfrm>
    </dsp:sp>
    <dsp:sp modelId="{799F2D9C-506F-4CFD-B570-2B2F1FDC5393}">
      <dsp:nvSpPr>
        <dsp:cNvPr id="0" name=""/>
        <dsp:cNvSpPr/>
      </dsp:nvSpPr>
      <dsp:spPr>
        <a:xfrm>
          <a:off x="2887394" y="267411"/>
          <a:ext cx="804270" cy="62305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zh-TW" altLang="en-US" sz="1800" kern="1200"/>
        </a:p>
      </dsp:txBody>
      <dsp:txXfrm>
        <a:off x="2887394" y="392022"/>
        <a:ext cx="617354" cy="373832"/>
      </dsp:txXfrm>
    </dsp:sp>
    <dsp:sp modelId="{65A682FE-61D3-4606-BD6B-B6882CC439C5}">
      <dsp:nvSpPr>
        <dsp:cNvPr id="0" name=""/>
        <dsp:cNvSpPr/>
      </dsp:nvSpPr>
      <dsp:spPr>
        <a:xfrm>
          <a:off x="4025512" y="247738"/>
          <a:ext cx="2502517" cy="99360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lvl="0" algn="l" defTabSz="1022350">
            <a:lnSpc>
              <a:spcPct val="90000"/>
            </a:lnSpc>
            <a:spcBef>
              <a:spcPct val="0"/>
            </a:spcBef>
            <a:spcAft>
              <a:spcPct val="35000"/>
            </a:spcAft>
          </a:pPr>
          <a:r>
            <a:rPr lang="en-US" altLang="zh-TW" sz="2300" kern="1200" dirty="0" smtClean="0"/>
            <a:t>Step2</a:t>
          </a:r>
          <a:endParaRPr lang="zh-TW" altLang="en-US" sz="2300" kern="1200" dirty="0"/>
        </a:p>
      </dsp:txBody>
      <dsp:txXfrm>
        <a:off x="4025512" y="247738"/>
        <a:ext cx="2502517" cy="662400"/>
      </dsp:txXfrm>
    </dsp:sp>
    <dsp:sp modelId="{03352172-B3CD-4CD9-AD9D-5FE1E542D4AC}">
      <dsp:nvSpPr>
        <dsp:cNvPr id="0" name=""/>
        <dsp:cNvSpPr/>
      </dsp:nvSpPr>
      <dsp:spPr>
        <a:xfrm>
          <a:off x="4538076" y="910139"/>
          <a:ext cx="2502517" cy="2318400"/>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a:lnSpc>
              <a:spcPct val="90000"/>
            </a:lnSpc>
            <a:spcBef>
              <a:spcPct val="0"/>
            </a:spcBef>
            <a:spcAft>
              <a:spcPct val="15000"/>
            </a:spcAft>
            <a:buChar char="••"/>
          </a:pPr>
          <a:r>
            <a:rPr lang="zh-TW" altLang="en-US" sz="2300" kern="1200" dirty="0" smtClean="0"/>
            <a:t>將這筆交易進行數位簽名</a:t>
          </a:r>
          <a:endParaRPr lang="zh-TW" altLang="en-US" sz="2300" kern="1200" dirty="0"/>
        </a:p>
      </dsp:txBody>
      <dsp:txXfrm>
        <a:off x="4605980" y="978043"/>
        <a:ext cx="2366709" cy="2182592"/>
      </dsp:txXfrm>
    </dsp:sp>
    <dsp:sp modelId="{D256B006-D9EC-4D39-B576-1D0CA2EBEDFE}">
      <dsp:nvSpPr>
        <dsp:cNvPr id="0" name=""/>
        <dsp:cNvSpPr/>
      </dsp:nvSpPr>
      <dsp:spPr>
        <a:xfrm>
          <a:off x="6907403" y="267411"/>
          <a:ext cx="804270" cy="623054"/>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zh-TW" altLang="en-US" sz="1800" kern="1200"/>
        </a:p>
      </dsp:txBody>
      <dsp:txXfrm>
        <a:off x="6907403" y="392022"/>
        <a:ext cx="617354" cy="373832"/>
      </dsp:txXfrm>
    </dsp:sp>
    <dsp:sp modelId="{81A932FD-3D8E-4740-9597-ED9574E4FA8D}">
      <dsp:nvSpPr>
        <dsp:cNvPr id="0" name=""/>
        <dsp:cNvSpPr/>
      </dsp:nvSpPr>
      <dsp:spPr>
        <a:xfrm>
          <a:off x="8045521" y="247738"/>
          <a:ext cx="2502517" cy="99360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lvl="0" algn="l" defTabSz="1022350">
            <a:lnSpc>
              <a:spcPct val="90000"/>
            </a:lnSpc>
            <a:spcBef>
              <a:spcPct val="0"/>
            </a:spcBef>
            <a:spcAft>
              <a:spcPct val="35000"/>
            </a:spcAft>
          </a:pPr>
          <a:r>
            <a:rPr lang="en-US" altLang="zh-TW" sz="2300" kern="1200" dirty="0" smtClean="0"/>
            <a:t>Step3</a:t>
          </a:r>
          <a:endParaRPr lang="zh-TW" altLang="en-US" sz="2300" kern="1200" dirty="0"/>
        </a:p>
      </dsp:txBody>
      <dsp:txXfrm>
        <a:off x="8045521" y="247738"/>
        <a:ext cx="2502517" cy="662400"/>
      </dsp:txXfrm>
    </dsp:sp>
    <dsp:sp modelId="{881D514A-BD6A-4A77-B9A6-9F1DA1E8BF15}">
      <dsp:nvSpPr>
        <dsp:cNvPr id="0" name=""/>
        <dsp:cNvSpPr/>
      </dsp:nvSpPr>
      <dsp:spPr>
        <a:xfrm>
          <a:off x="8558085" y="910139"/>
          <a:ext cx="2502517" cy="231840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a:lnSpc>
              <a:spcPct val="90000"/>
            </a:lnSpc>
            <a:spcBef>
              <a:spcPct val="0"/>
            </a:spcBef>
            <a:spcAft>
              <a:spcPct val="15000"/>
            </a:spcAft>
            <a:buChar char="••"/>
          </a:pPr>
          <a:r>
            <a:rPr lang="zh-TW" altLang="en-US" sz="2300" kern="1200" dirty="0" smtClean="0"/>
            <a:t>傳送交易資訊</a:t>
          </a:r>
          <a:r>
            <a:rPr lang="en-US" altLang="zh-TW" sz="2300" kern="1200" dirty="0" smtClean="0"/>
            <a:t>+</a:t>
          </a:r>
          <a:r>
            <a:rPr lang="zh-TW" altLang="en-US" sz="2300" kern="1200" dirty="0" smtClean="0"/>
            <a:t>簽名</a:t>
          </a:r>
          <a:r>
            <a:rPr lang="en-US" altLang="zh-TW" sz="2300" kern="1200" dirty="0" smtClean="0"/>
            <a:t>+</a:t>
          </a:r>
          <a:r>
            <a:rPr lang="zh-TW" altLang="en-US" sz="2300" kern="1200" dirty="0" smtClean="0"/>
            <a:t>自己的公鑰給區塊鏈結點</a:t>
          </a:r>
          <a:endParaRPr lang="zh-TW" altLang="en-US" sz="2300" kern="1200" dirty="0"/>
        </a:p>
      </dsp:txBody>
      <dsp:txXfrm>
        <a:off x="8625989" y="978043"/>
        <a:ext cx="2366709" cy="2182592"/>
      </dsp:txXfrm>
    </dsp:sp>
  </dsp:spTree>
</dsp:drawing>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日期預留位置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0177C4F-8DAB-40BB-88DC-A8683E86509B}" type="datetime1">
              <a:rPr lang="zh-TW" altLang="en-US"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2020/12/20</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頁尾預留位置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endParaRPr lang="zh-TW" altLang="en-US" dirty="0"/>
          </a:p>
        </p:txBody>
      </p:sp>
      <p:sp>
        <p:nvSpPr>
          <p:cNvPr id="3" name="日期預留位置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FE6ED9D6-F524-4813-AE93-00E399B22F27}" type="datetime1">
              <a:rPr lang="zh-TW" altLang="en-US" smtClean="0"/>
              <a:pPr/>
              <a:t>2020/12/20</a:t>
            </a:fld>
            <a:endParaRPr lang="zh-TW" altLang="en-US" dirty="0"/>
          </a:p>
        </p:txBody>
      </p:sp>
      <p:sp>
        <p:nvSpPr>
          <p:cNvPr id="4" name="投影片圖像預留位置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TW" altLang="en-US" dirty="0"/>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ltLang="en-US" dirty="0"/>
              <a:t>編輯母片文字樣式</a:t>
            </a:r>
          </a:p>
          <a:p>
            <a:pPr lvl="1" rtl="0"/>
            <a:r>
              <a:rPr lang="zh-TW" altLang="en-US" dirty="0"/>
              <a:t>第二層</a:t>
            </a:r>
          </a:p>
          <a:p>
            <a:pPr lvl="2" rtl="0"/>
            <a:r>
              <a:rPr lang="zh-TW" altLang="en-US" dirty="0"/>
              <a:t>第三層</a:t>
            </a:r>
          </a:p>
          <a:p>
            <a:pPr lvl="3" rtl="0"/>
            <a:r>
              <a:rPr lang="zh-TW" altLang="en-US" dirty="0"/>
              <a:t>第四層</a:t>
            </a:r>
          </a:p>
          <a:p>
            <a:pPr lvl="4" rtl="0"/>
            <a:r>
              <a:rPr lang="zh-TW" altLang="en-US" dirty="0"/>
              <a:t>第五層</a:t>
            </a:r>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endParaRPr lang="zh-TW" altLang="en-US" dirty="0"/>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8530193B-564F-4854-8A52-728F3FB19C85}" type="slidenum">
              <a:rPr lang="en-US" altLang="zh-TW" smtClean="0"/>
              <a:pPr/>
              <a:t>‹#›</a:t>
            </a:fld>
            <a:endParaRPr lang="zh-TW" altLang="en-US"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4572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9144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3716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8288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a:t>
            </a:fld>
            <a:endParaRPr lang="en-ZA" dirty="0"/>
          </a:p>
        </p:txBody>
      </p:sp>
    </p:spTree>
    <p:extLst>
      <p:ext uri="{BB962C8B-B14F-4D97-AF65-F5344CB8AC3E}">
        <p14:creationId xmlns:p14="http://schemas.microsoft.com/office/powerpoint/2010/main" val="17717592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非對稱式加密</a:t>
            </a:r>
            <a:endParaRPr lang="en-US" altLang="zh-TW" dirty="0" smtClean="0"/>
          </a:p>
          <a:p>
            <a:r>
              <a:rPr lang="en-US" altLang="zh-TW" dirty="0" smtClean="0"/>
              <a:t>SHA-256</a:t>
            </a:r>
            <a:endParaRPr lang="zh-TW" altLang="en-US" dirty="0" smtClean="0"/>
          </a:p>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15</a:t>
            </a:fld>
            <a:endParaRPr lang="zh-TW" altLang="en-US" dirty="0"/>
          </a:p>
        </p:txBody>
      </p:sp>
    </p:spTree>
    <p:extLst>
      <p:ext uri="{BB962C8B-B14F-4D97-AF65-F5344CB8AC3E}">
        <p14:creationId xmlns:p14="http://schemas.microsoft.com/office/powerpoint/2010/main" val="266274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礦工將交易紀錄紀到自己的區塊來</a:t>
            </a:r>
            <a:r>
              <a:rPr lang="en-US" altLang="zh-TW" dirty="0" smtClean="0"/>
              <a:t>”</a:t>
            </a:r>
            <a:r>
              <a:rPr lang="zh-TW" altLang="en-US" dirty="0" smtClean="0"/>
              <a:t>記帳</a:t>
            </a:r>
            <a:r>
              <a:rPr lang="en-US" altLang="zh-TW" dirty="0" smtClean="0"/>
              <a:t>”</a:t>
            </a:r>
            <a:r>
              <a:rPr lang="zh-TW" altLang="en-US" dirty="0" smtClean="0"/>
              <a:t>，然後把新的區塊打包上鏈，便可獲得獎勵，而這就是挖礦。</a:t>
            </a:r>
            <a:endParaRPr lang="en-US" altLang="zh-TW" dirty="0" smtClean="0"/>
          </a:p>
          <a:p>
            <a:r>
              <a:rPr lang="zh-TW" altLang="en-US" dirty="0" smtClean="0"/>
              <a:t>牽一髮而動全身，每塊區塊都會存取上一塊的值後再進行</a:t>
            </a:r>
            <a:r>
              <a:rPr lang="en-US" altLang="zh-TW" dirty="0" smtClean="0"/>
              <a:t>hash</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17</a:t>
            </a:fld>
            <a:endParaRPr lang="zh-TW" altLang="en-US" dirty="0"/>
          </a:p>
        </p:txBody>
      </p:sp>
    </p:spTree>
    <p:extLst>
      <p:ext uri="{BB962C8B-B14F-4D97-AF65-F5344CB8AC3E}">
        <p14:creationId xmlns:p14="http://schemas.microsoft.com/office/powerpoint/2010/main" val="2204616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22</a:t>
            </a:fld>
            <a:endParaRPr lang="en-ZA" dirty="0"/>
          </a:p>
        </p:txBody>
      </p:sp>
    </p:spTree>
    <p:extLst>
      <p:ext uri="{BB962C8B-B14F-4D97-AF65-F5344CB8AC3E}">
        <p14:creationId xmlns:p14="http://schemas.microsoft.com/office/powerpoint/2010/main" val="36954121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23</a:t>
            </a:fld>
            <a:endParaRPr lang="en-ZA" dirty="0"/>
          </a:p>
        </p:txBody>
      </p:sp>
    </p:spTree>
    <p:extLst>
      <p:ext uri="{BB962C8B-B14F-4D97-AF65-F5344CB8AC3E}">
        <p14:creationId xmlns:p14="http://schemas.microsoft.com/office/powerpoint/2010/main" val="3816480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網路上常說得</a:t>
            </a:r>
            <a:r>
              <a:rPr lang="zh-TW" altLang="en-US" b="1" dirty="0" smtClean="0"/>
              <a:t>加密貨幣</a:t>
            </a:r>
            <a:r>
              <a:rPr lang="zh-TW" altLang="en-US" sz="1200" dirty="0" smtClean="0"/>
              <a:t>機乎都是類似比特幣以區塊鏈技術來製作的</a:t>
            </a:r>
            <a:r>
              <a:rPr lang="en-US" altLang="zh-TW" sz="1200" dirty="0" smtClean="0"/>
              <a:t>”</a:t>
            </a:r>
            <a:r>
              <a:rPr lang="zh-TW" altLang="en-US" sz="1200" dirty="0" smtClean="0"/>
              <a:t>加密貨幣</a:t>
            </a:r>
            <a:r>
              <a:rPr lang="en-US" altLang="zh-TW" sz="120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但網路上現在同樣也基於區塊鏈技術的貨幣通常被稱為山寨幣</a:t>
            </a:r>
            <a:r>
              <a:rPr lang="en-US" altLang="zh-TW" sz="1200" dirty="0" smtClean="0"/>
              <a:t>(Altcoin)</a:t>
            </a:r>
            <a:endParaRPr lang="zh-TW" altLang="en-US" sz="1200" dirty="0" smtClean="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a:t>
            </a:fld>
            <a:endParaRPr lang="en-ZA" dirty="0"/>
          </a:p>
        </p:txBody>
      </p:sp>
    </p:spTree>
    <p:extLst>
      <p:ext uri="{BB962C8B-B14F-4D97-AF65-F5344CB8AC3E}">
        <p14:creationId xmlns:p14="http://schemas.microsoft.com/office/powerpoint/2010/main" val="3065510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貨幣是一種用於交換的媒介，不同的貨幣有著不同的價值。現實的貨幣我們可以透過它的設計，驗證貨幣的可用及真實性，如果沒有這些驗證，貨幣的價值觀就可能會被迫壞</a:t>
            </a:r>
            <a:r>
              <a:rPr lang="en-US" altLang="zh-TW" sz="1200" dirty="0" smtClean="0"/>
              <a:t>(</a:t>
            </a:r>
            <a:r>
              <a:rPr lang="zh-TW" altLang="en-US" sz="1200" dirty="0" smtClean="0"/>
              <a:t>例如洗錢等</a:t>
            </a:r>
            <a:r>
              <a:rPr lang="en-US" altLang="zh-TW" sz="1200" dirty="0" smtClean="0"/>
              <a:t>)</a:t>
            </a:r>
            <a:r>
              <a:rPr lang="zh-TW" altLang="en-US" sz="1200" dirty="0" smtClean="0"/>
              <a:t>；當然在數字、虛擬貨幣中，自然也需要有方式來驗證貨幣的真實性，最常見就是加密貨幣，使用密碼學的方式來驗證數字、虛擬貨幣的真實性。</a:t>
            </a:r>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3</a:t>
            </a:fld>
            <a:endParaRPr lang="zh-TW" altLang="en-US" dirty="0"/>
          </a:p>
        </p:txBody>
      </p:sp>
    </p:spTree>
    <p:extLst>
      <p:ext uri="{BB962C8B-B14F-4D97-AF65-F5344CB8AC3E}">
        <p14:creationId xmlns:p14="http://schemas.microsoft.com/office/powerpoint/2010/main" val="1791608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現在幾乎所有的加密貨幣都已比特幣這種使用區塊鏈方式的加密貨幣為基底，</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4</a:t>
            </a:fld>
            <a:endParaRPr lang="en-ZA" dirty="0"/>
          </a:p>
        </p:txBody>
      </p:sp>
    </p:spTree>
    <p:extLst>
      <p:ext uri="{BB962C8B-B14F-4D97-AF65-F5344CB8AC3E}">
        <p14:creationId xmlns:p14="http://schemas.microsoft.com/office/powerpoint/2010/main" val="18772260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5</a:t>
            </a:fld>
            <a:endParaRPr lang="en-ZA" dirty="0"/>
          </a:p>
        </p:txBody>
      </p:sp>
    </p:spTree>
    <p:extLst>
      <p:ext uri="{BB962C8B-B14F-4D97-AF65-F5344CB8AC3E}">
        <p14:creationId xmlns:p14="http://schemas.microsoft.com/office/powerpoint/2010/main" val="426846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6</a:t>
            </a:fld>
            <a:endParaRPr lang="en-ZA" dirty="0"/>
          </a:p>
        </p:txBody>
      </p:sp>
    </p:spTree>
    <p:extLst>
      <p:ext uri="{BB962C8B-B14F-4D97-AF65-F5344CB8AC3E}">
        <p14:creationId xmlns:p14="http://schemas.microsoft.com/office/powerpoint/2010/main" val="53882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nSpc>
                <a:spcPct val="100000"/>
              </a:lnSpc>
            </a:pPr>
            <a:r>
              <a:rPr lang="zh-TW" altLang="en-US" sz="1200" dirty="0" smtClean="0">
                <a:sym typeface="Microsoft JhengHei UI" panose="020B0604030504040204" pitchFamily="34" charset="-120"/>
              </a:rPr>
              <a:t>最早是</a:t>
            </a:r>
            <a:r>
              <a:rPr lang="en-US" altLang="zh-TW" sz="1200" dirty="0" smtClean="0">
                <a:sym typeface="Microsoft JhengHei UI" panose="020B0604030504040204" pitchFamily="34" charset="-120"/>
              </a:rPr>
              <a:t>2008</a:t>
            </a:r>
            <a:r>
              <a:rPr lang="zh-TW" altLang="en-US" sz="1200" dirty="0" smtClean="0"/>
              <a:t>年由中本聰一</a:t>
            </a:r>
            <a:r>
              <a:rPr lang="zh-TW" altLang="en-US" sz="1200" dirty="0" smtClean="0">
                <a:sym typeface="Microsoft JhengHei UI" panose="020B0604030504040204" pitchFamily="34" charset="-120"/>
              </a:rPr>
              <a:t>封</a:t>
            </a:r>
            <a:r>
              <a:rPr lang="en-US" altLang="zh-TW" sz="1200" dirty="0" smtClean="0">
                <a:sym typeface="Microsoft JhengHei UI" panose="020B0604030504040204" pitchFamily="34" charset="-120"/>
              </a:rPr>
              <a:t>email&lt;</a:t>
            </a:r>
            <a:r>
              <a:rPr lang="en-US" altLang="zh-TW" sz="1200" dirty="0" smtClean="0"/>
              <a:t>Bitcoin: A Peer-to-Peer Electronic Cash System&gt;</a:t>
            </a:r>
            <a:r>
              <a:rPr lang="zh-TW" altLang="en-US" sz="1200" dirty="0" smtClean="0"/>
              <a:t>中</a:t>
            </a:r>
            <a:r>
              <a:rPr lang="zh-TW" altLang="en-US" sz="1200" dirty="0" smtClean="0">
                <a:sym typeface="Microsoft JhengHei UI" panose="020B0604030504040204" pitchFamily="34" charset="-120"/>
              </a:rPr>
              <a:t>提出</a:t>
            </a:r>
            <a:r>
              <a:rPr lang="zh-TW" altLang="en-US" sz="1200" dirty="0" smtClean="0"/>
              <a:t>的一種採用點對點網路與共識主動性及區塊鏈作為底層技術的加密貨幣。</a:t>
            </a:r>
            <a:endParaRPr lang="en-US" altLang="zh-TW" sz="1200" dirty="0" smtClean="0">
              <a:sym typeface="Microsoft JhengHei UI" panose="020B0604030504040204" pitchFamily="34" charset="-120"/>
            </a:endParaRPr>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7</a:t>
            </a:fld>
            <a:endParaRPr lang="en-ZA" dirty="0"/>
          </a:p>
        </p:txBody>
      </p:sp>
    </p:spTree>
    <p:extLst>
      <p:ext uri="{BB962C8B-B14F-4D97-AF65-F5344CB8AC3E}">
        <p14:creationId xmlns:p14="http://schemas.microsoft.com/office/powerpoint/2010/main" val="7218897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9</a:t>
            </a:fld>
            <a:endParaRPr lang="en-ZA" dirty="0"/>
          </a:p>
        </p:txBody>
      </p:sp>
    </p:spTree>
    <p:extLst>
      <p:ext uri="{BB962C8B-B14F-4D97-AF65-F5344CB8AC3E}">
        <p14:creationId xmlns:p14="http://schemas.microsoft.com/office/powerpoint/2010/main" val="3832071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比特幣之後，上千種採用區塊鏈為底層技術的加密貨幣也陸續出現，我們叫它</a:t>
            </a:r>
            <a:r>
              <a:rPr lang="en-US" altLang="zh-TW" dirty="0" smtClean="0"/>
              <a:t>Altcoin</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13</a:t>
            </a:fld>
            <a:endParaRPr lang="zh-TW" altLang="en-US" dirty="0"/>
          </a:p>
        </p:txBody>
      </p:sp>
    </p:spTree>
    <p:extLst>
      <p:ext uri="{BB962C8B-B14F-4D97-AF65-F5344CB8AC3E}">
        <p14:creationId xmlns:p14="http://schemas.microsoft.com/office/powerpoint/2010/main" val="2117561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5" name="副標題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6" name="投影片編號預留位置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
        <p:nvSpPr>
          <p:cNvPr id="7" name="頁尾預留位置 6">
            <a:extLst>
              <a:ext uri="{FF2B5EF4-FFF2-40B4-BE49-F238E27FC236}">
                <a16:creationId xmlns:a16="http://schemas.microsoft.com/office/drawing/2014/main" id="{2ED798F6-1F12-46CE-9AFD-CC66555A191D}"/>
              </a:ext>
            </a:extLst>
          </p:cNvPr>
          <p:cNvSpPr>
            <a:spLocks noGrp="1"/>
          </p:cNvSpPr>
          <p:nvPr>
            <p:ph type="ftr" sz="quarter" idx="3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感謝您投影片">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4" name="矩形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2" name="圖片預留位置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5000" b="1" spc="-300">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感謝您</a:t>
            </a:r>
          </a:p>
        </p:txBody>
      </p:sp>
      <p:sp>
        <p:nvSpPr>
          <p:cNvPr id="7" name="文字預留位置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全名</a:t>
            </a:r>
          </a:p>
        </p:txBody>
      </p:sp>
      <p:sp>
        <p:nvSpPr>
          <p:cNvPr id="8" name="文字預留位置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電話號碼</a:t>
            </a:r>
          </a:p>
        </p:txBody>
      </p:sp>
      <p:sp>
        <p:nvSpPr>
          <p:cNvPr id="9" name="文字預留位置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電子郵件或社交媒體控制代碼</a:t>
            </a:r>
          </a:p>
        </p:txBody>
      </p:sp>
      <p:sp>
        <p:nvSpPr>
          <p:cNvPr id="10" name="文字預留位置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公司網站</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6" name="文字預留位置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1" name="文字預留位置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zh-TW" altLang="en-US" dirty="0"/>
              <a:t>新增頁尾</a:t>
            </a:r>
          </a:p>
        </p:txBody>
      </p:sp>
      <p:sp>
        <p:nvSpPr>
          <p:cNvPr id="6" name="投影片編號預留位置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3" name="文字預留位置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5" name="文字預留位置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7" name="文字預留位置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zh-TW" altLang="en-US" dirty="0"/>
              <a:t>新增頁尾</a:t>
            </a:r>
          </a:p>
        </p:txBody>
      </p:sp>
      <p:sp>
        <p:nvSpPr>
          <p:cNvPr id="6" name="投影片編號預留位置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頁尾預留位置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zh-TW" altLang="en-US" dirty="0"/>
              <a:t>新增頁尾</a:t>
            </a:r>
          </a:p>
        </p:txBody>
      </p:sp>
      <p:sp>
        <p:nvSpPr>
          <p:cNvPr id="3" name="投影片編號預留位置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標題投影片">
    <p:spTree>
      <p:nvGrpSpPr>
        <p:cNvPr id="1" name=""/>
        <p:cNvGrpSpPr/>
        <p:nvPr/>
      </p:nvGrpSpPr>
      <p:grpSpPr>
        <a:xfrm>
          <a:off x="0" y="0"/>
          <a:ext cx="0" cy="0"/>
          <a:chOff x="0" y="0"/>
          <a:chExt cx="0" cy="0"/>
        </a:xfrm>
      </p:grpSpPr>
      <p:sp>
        <p:nvSpPr>
          <p:cNvPr id="21" name="圖片預留位置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按一下以編輯簡報標題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130300" y="52504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Tree>
    <p:extLst>
      <p:ext uri="{BB962C8B-B14F-4D97-AF65-F5344CB8AC3E}">
        <p14:creationId xmlns:p14="http://schemas.microsoft.com/office/powerpoint/2010/main" val="1334038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分隔線投影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607300" y="43868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分隔線投影片 2">
    <p:spTree>
      <p:nvGrpSpPr>
        <p:cNvPr id="1" name=""/>
        <p:cNvGrpSpPr/>
        <p:nvPr/>
      </p:nvGrpSpPr>
      <p:grpSpPr>
        <a:xfrm>
          <a:off x="0" y="0"/>
          <a:ext cx="0" cy="0"/>
          <a:chOff x="0" y="0"/>
          <a:chExt cx="0" cy="0"/>
        </a:xfrm>
      </p:grpSpPr>
      <p:sp>
        <p:nvSpPr>
          <p:cNvPr id="12" name="圖片預留位置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048124" y="3795246"/>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內容相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內容相片 2">
    <p:spTree>
      <p:nvGrpSpPr>
        <p:cNvPr id="1" name=""/>
        <p:cNvGrpSpPr/>
        <p:nvPr/>
      </p:nvGrpSpPr>
      <p:grpSpPr>
        <a:xfrm>
          <a:off x="0" y="0"/>
          <a:ext cx="0" cy="0"/>
          <a:chOff x="0" y="0"/>
          <a:chExt cx="0" cy="0"/>
        </a:xfrm>
      </p:grpSpPr>
      <p:sp>
        <p:nvSpPr>
          <p:cNvPr id="13" name="圖片預留位置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內容相片 3">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
        <p:nvSpPr>
          <p:cNvPr id="8" name="圖片預留位置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9" name="圖片預留位置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10" name="手繪多邊形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1" name="手繪多邊形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3" name="手繪多邊形​​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4" name="手繪多邊形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手繪多邊形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 name="標題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比較左方預留位置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rtlCol="0" anchor="t"/>
          <a:lstStyle>
            <a:lvl1pPr marL="0" indent="0">
              <a:buNone/>
              <a:defRPr sz="2400" b="1">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smtClean="0"/>
              <a:t>編輯母片文字樣式</a:t>
            </a:r>
          </a:p>
        </p:txBody>
      </p:sp>
      <p:sp>
        <p:nvSpPr>
          <p:cNvPr id="4" name="內容預留位置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2" name="比較左方預留位置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rtlCol="0"/>
          <a:lstStyle>
            <a:lvl1pPr marL="0" indent="0">
              <a:buNone/>
              <a:defRPr sz="2400" b="1">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lvl="0" rtl="0"/>
            <a:r>
              <a:rPr lang="zh-TW" altLang="en-US" smtClean="0"/>
              <a:t>編輯母片文字樣式</a:t>
            </a:r>
          </a:p>
        </p:txBody>
      </p:sp>
      <p:sp>
        <p:nvSpPr>
          <p:cNvPr id="8" name="文字預留位置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頁尾預留位置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
        <p:nvSpPr>
          <p:cNvPr id="6" name="投影片編號預留位置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大型相片">
    <p:spTree>
      <p:nvGrpSpPr>
        <p:cNvPr id="1" name=""/>
        <p:cNvGrpSpPr/>
        <p:nvPr/>
      </p:nvGrpSpPr>
      <p:grpSpPr>
        <a:xfrm>
          <a:off x="0" y="0"/>
          <a:ext cx="0" cy="0"/>
          <a:chOff x="0" y="0"/>
          <a:chExt cx="0" cy="0"/>
        </a:xfrm>
      </p:grpSpPr>
      <p:sp>
        <p:nvSpPr>
          <p:cNvPr id="7" name="圖片預留位置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2" name="投影片編號預留位置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pPr rtl="0"/>
            <a:fld id="{19B51A1E-902D-48AF-9020-955120F399B6}" type="slidenum">
              <a:rPr lang="en-US" altLang="zh-TW" smtClean="0"/>
              <a:pPr/>
              <a:t>‹#›</a:t>
            </a:fld>
            <a:endParaRPr lang="zh-TW" altLang="en-US" dirty="0"/>
          </a:p>
        </p:txBody>
      </p:sp>
      <p:sp>
        <p:nvSpPr>
          <p:cNvPr id="6" name="標題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rtlCol="0" anchor="t"/>
          <a:lstStyle>
            <a:lvl1pPr algn="l">
              <a:lnSpc>
                <a:spcPct val="100000"/>
              </a:lnSpc>
              <a:defRPr sz="1800" b="0" spc="0">
                <a:solidFill>
                  <a:schemeClr val="bg1">
                    <a:lumMod val="95000"/>
                  </a:schemeClr>
                </a:solidFill>
                <a:latin typeface="+mn-lt"/>
              </a:defRPr>
            </a:lvl1pPr>
          </a:lstStyle>
          <a:p>
            <a:pPr rtl="0"/>
            <a:r>
              <a:rPr lang="zh-TW" altLang="en-US" dirty="0"/>
              <a:t>輸入您的標題</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5" name="矩形：圓角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9" name="矩形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矩形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 name="標題預留位置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zh-TW" altLang="en-US" dirty="0"/>
              <a:t>按一下以編輯頁面標題</a:t>
            </a:r>
          </a:p>
        </p:txBody>
      </p:sp>
      <p:sp>
        <p:nvSpPr>
          <p:cNvPr id="3" name="文字預留位置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zh-TW" altLang="en-US" dirty="0"/>
              <a:t>編輯母片文字樣式</a:t>
            </a:r>
          </a:p>
          <a:p>
            <a:pPr lvl="1" rtl="0"/>
            <a:r>
              <a:rPr lang="zh-TW" altLang="en-US" dirty="0"/>
              <a:t>第二層</a:t>
            </a:r>
          </a:p>
          <a:p>
            <a:pPr lvl="2" rtl="0"/>
            <a:r>
              <a:rPr lang="zh-TW" altLang="en-US" dirty="0"/>
              <a:t>第三層</a:t>
            </a:r>
          </a:p>
          <a:p>
            <a:pPr lvl="3" rtl="0"/>
            <a:r>
              <a:rPr lang="zh-TW" altLang="en-US" dirty="0"/>
              <a:t>第四層</a:t>
            </a:r>
          </a:p>
          <a:p>
            <a:pPr lvl="4" rtl="0"/>
            <a:r>
              <a:rPr lang="zh-TW" altLang="en-US" dirty="0"/>
              <a:t>第五層</a:t>
            </a:r>
          </a:p>
        </p:txBody>
      </p:sp>
      <p:sp>
        <p:nvSpPr>
          <p:cNvPr id="5" name="頁尾預留位置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
        <p:nvSpPr>
          <p:cNvPr id="6" name="投影片編號預留位置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0" r:id="rId11"/>
    <p:sldLayoutId id="2147483652" r:id="rId12"/>
    <p:sldLayoutId id="2147483656" r:id="rId13"/>
    <p:sldLayoutId id="2147483657" r:id="rId14"/>
    <p:sldLayoutId id="2147483655" r:id="rId15"/>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3.jpg"/><Relationship Id="rId4" Type="http://schemas.openxmlformats.org/officeDocument/2006/relationships/image" Target="../media/image12.jp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圖片預留位置 6">
            <a:extLst>
              <a:ext uri="{FF2B5EF4-FFF2-40B4-BE49-F238E27FC236}">
                <a16:creationId xmlns:a16="http://schemas.microsoft.com/office/drawing/2014/main" id="{FE5D908F-BAEF-2843-BC2F-691696E72E11}"/>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t="-213" b="-533"/>
          <a:stretch/>
        </p:blipFill>
        <p:spPr>
          <a:xfrm>
            <a:off x="1" y="-37322"/>
            <a:ext cx="10655455" cy="6932644"/>
          </a:xfrm>
        </p:spPr>
      </p:pic>
      <p:sp>
        <p:nvSpPr>
          <p:cNvPr id="25" name="文字方塊 24" descr="投影片至輔色標題方塊">
            <a:extLst>
              <a:ext uri="{FF2B5EF4-FFF2-40B4-BE49-F238E27FC236}">
                <a16:creationId xmlns:a16="http://schemas.microsoft.com/office/drawing/2014/main" id="{7EF238CB-AB58-4787-8F9C-A1C16929A2FA}"/>
              </a:ext>
              <a:ext uri="{C183D7F6-B498-43B3-948B-1728B52AA6E4}">
                <adec:decorative xmlns:adec="http://schemas.microsoft.com/office/drawing/2017/decorative" xmlns=""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948293" y="3114635"/>
            <a:ext cx="4459766" cy="2514635"/>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tIns="576000" rtlCol="0"/>
          <a:lstStyle/>
          <a:p>
            <a:pPr rtl="0">
              <a:spcBef>
                <a:spcPts val="1200"/>
              </a:spcBef>
            </a:pPr>
            <a:r>
              <a:rPr lang="zh-TW" altLang="en-US"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加密貨幣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a:xfrm>
            <a:off x="1130300" y="4624645"/>
            <a:ext cx="4000500" cy="690752"/>
          </a:xfrm>
        </p:spPr>
        <p:txBody>
          <a:bodyPr rtlCol="0"/>
          <a:lstStyle/>
          <a:p>
            <a:pPr>
              <a:lnSpc>
                <a:spcPct val="100000"/>
              </a:lnSpc>
            </a:pPr>
            <a:r>
              <a:rPr lang="en-US" altLang="zh-TW" sz="2800" dirty="0">
                <a:solidFill>
                  <a:schemeClr val="bg1">
                    <a:lumMod val="85000"/>
                  </a:schemeClr>
                </a:solidFill>
              </a:rPr>
              <a:t>Cryptocurrency</a:t>
            </a:r>
            <a:endParaRPr lang="zh-TW" altLang="en-US" sz="2800" dirty="0">
              <a:solidFill>
                <a:schemeClr val="bg1">
                  <a:lumMod val="8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0" name="等腰三角形 19" descr="投影片陰影至標題方塊">
            <a:extLst>
              <a:ext uri="{FF2B5EF4-FFF2-40B4-BE49-F238E27FC236}">
                <a16:creationId xmlns:a16="http://schemas.microsoft.com/office/drawing/2014/main" id="{545D50A1-D634-4325-B06C-5450FDF7B818}"/>
              </a:ext>
              <a:ext uri="{C183D7F6-B498-43B3-948B-1728B52AA6E4}">
                <adec:decorative xmlns:adec="http://schemas.microsoft.com/office/drawing/2017/decorative" xmlns="" val="1"/>
              </a:ext>
            </a:extLst>
          </p:cNvPr>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8999616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5"/>
          <p:cNvSpPr>
            <a:spLocks noGrp="1"/>
          </p:cNvSpPr>
          <p:nvPr>
            <p:ph type="title"/>
          </p:nvPr>
        </p:nvSpPr>
        <p:spPr/>
        <p:txBody>
          <a:bodyPr/>
          <a:lstStyle/>
          <a:p>
            <a:r>
              <a:rPr lang="zh-TW" altLang="en-US" dirty="0" smtClean="0"/>
              <a:t>區塊鏈是什麼</a:t>
            </a:r>
            <a:r>
              <a:rPr lang="en-US" altLang="zh-TW" dirty="0"/>
              <a:t>?</a:t>
            </a:r>
            <a:endParaRPr lang="zh-TW" altLang="en-US" dirty="0"/>
          </a:p>
        </p:txBody>
      </p:sp>
      <p:sp>
        <p:nvSpPr>
          <p:cNvPr id="9" name="文字版面配置區 8"/>
          <p:cNvSpPr>
            <a:spLocks noGrp="1"/>
          </p:cNvSpPr>
          <p:nvPr>
            <p:ph type="body" sz="quarter" idx="32"/>
          </p:nvPr>
        </p:nvSpPr>
        <p:spPr>
          <a:xfrm>
            <a:off x="431800" y="1008000"/>
            <a:ext cx="11339513" cy="503250"/>
          </a:xfrm>
        </p:spPr>
        <p:txBody>
          <a:bodyPr/>
          <a:lstStyle/>
          <a:p>
            <a:r>
              <a:rPr lang="zh-TW" altLang="en-US" dirty="0" smtClean="0"/>
              <a:t>區塊鏈就像是一個巨大的電子記帳本，每一塊可以想像成電子帳本的每一頁，區塊依照先後順序串連起來就成了區塊鏈。</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10</a:t>
            </a:fld>
            <a:endParaRPr lang="zh-TW" altLang="en-US" dirty="0"/>
          </a:p>
        </p:txBody>
      </p:sp>
      <p:sp>
        <p:nvSpPr>
          <p:cNvPr id="14" name="Google Shape;54;p13"/>
          <p:cNvSpPr txBox="1"/>
          <p:nvPr/>
        </p:nvSpPr>
        <p:spPr>
          <a:xfrm>
            <a:off x="1278754"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紀</a:t>
            </a:r>
            <a:r>
              <a:rPr lang="zh-TW" altLang="en-US" dirty="0" smtClean="0"/>
              <a:t>錄</a:t>
            </a:r>
            <a:r>
              <a:rPr lang="en-US" altLang="zh-TW" dirty="0" smtClean="0"/>
              <a:t>1</a:t>
            </a:r>
          </a:p>
          <a:p>
            <a:pPr marL="0" lvl="0" indent="0" algn="ctr" rtl="0">
              <a:spcBef>
                <a:spcPts val="0"/>
              </a:spcBef>
              <a:spcAft>
                <a:spcPts val="0"/>
              </a:spcAft>
              <a:buNone/>
            </a:pPr>
            <a:r>
              <a:rPr lang="zh-TW" altLang="en-US" dirty="0"/>
              <a:t>紀</a:t>
            </a:r>
            <a:r>
              <a:rPr lang="zh-TW" altLang="en-US" dirty="0" smtClean="0"/>
              <a:t>錄</a:t>
            </a:r>
            <a:r>
              <a:rPr lang="en-US" altLang="zh-TW" dirty="0" smtClean="0"/>
              <a:t>2</a:t>
            </a:r>
          </a:p>
          <a:p>
            <a:pPr marL="0" lvl="0" indent="0" algn="ctr" rtl="0">
              <a:spcBef>
                <a:spcPts val="0"/>
              </a:spcBef>
              <a:spcAft>
                <a:spcPts val="0"/>
              </a:spcAft>
              <a:buNone/>
            </a:pPr>
            <a:r>
              <a:rPr lang="zh-TW" altLang="en-US" dirty="0"/>
              <a:t>紀</a:t>
            </a:r>
            <a:r>
              <a:rPr lang="zh-TW" altLang="en-US" dirty="0" smtClean="0"/>
              <a:t>錄</a:t>
            </a:r>
            <a:r>
              <a:rPr lang="en-US" altLang="zh-TW" dirty="0" smtClean="0"/>
              <a:t>3</a:t>
            </a:r>
          </a:p>
          <a:p>
            <a:pPr marL="0" lvl="0" indent="0" algn="ctr" rtl="0">
              <a:spcBef>
                <a:spcPts val="0"/>
              </a:spcBef>
              <a:spcAft>
                <a:spcPts val="0"/>
              </a:spcAft>
              <a:buNone/>
            </a:pPr>
            <a:r>
              <a:rPr lang="en-US" dirty="0" smtClean="0"/>
              <a:t>…</a:t>
            </a:r>
            <a:endParaRPr dirty="0"/>
          </a:p>
        </p:txBody>
      </p:sp>
      <p:sp>
        <p:nvSpPr>
          <p:cNvPr id="15" name="Google Shape;54;p13"/>
          <p:cNvSpPr txBox="1"/>
          <p:nvPr/>
        </p:nvSpPr>
        <p:spPr>
          <a:xfrm>
            <a:off x="1278753" y="317720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a:t>
            </a:r>
            <a:r>
              <a:rPr lang="zh-TW" dirty="0"/>
              <a:t>塊</a:t>
            </a:r>
            <a:endParaRPr dirty="0"/>
          </a:p>
        </p:txBody>
      </p:sp>
      <p:sp>
        <p:nvSpPr>
          <p:cNvPr id="18" name="Google Shape;54;p13"/>
          <p:cNvSpPr txBox="1"/>
          <p:nvPr/>
        </p:nvSpPr>
        <p:spPr>
          <a:xfrm>
            <a:off x="4460493"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紀</a:t>
            </a:r>
            <a:r>
              <a:rPr lang="zh-TW" altLang="en-US" dirty="0" smtClean="0"/>
              <a:t>錄</a:t>
            </a:r>
            <a:r>
              <a:rPr lang="en-US" altLang="zh-TW" dirty="0" smtClean="0"/>
              <a:t>…</a:t>
            </a:r>
          </a:p>
          <a:p>
            <a:pPr marL="0" lvl="0" indent="0" algn="ctr" rtl="0">
              <a:spcBef>
                <a:spcPts val="0"/>
              </a:spcBef>
              <a:spcAft>
                <a:spcPts val="0"/>
              </a:spcAft>
              <a:buNone/>
            </a:pPr>
            <a:r>
              <a:rPr lang="zh-TW" altLang="en-US" dirty="0"/>
              <a:t>紀</a:t>
            </a:r>
            <a:r>
              <a:rPr lang="zh-TW" altLang="en-US" dirty="0" smtClean="0"/>
              <a:t>錄</a:t>
            </a:r>
            <a:r>
              <a:rPr lang="en-US" altLang="zh-TW" dirty="0" smtClean="0"/>
              <a:t>…</a:t>
            </a:r>
            <a:endParaRPr dirty="0"/>
          </a:p>
        </p:txBody>
      </p:sp>
      <p:sp>
        <p:nvSpPr>
          <p:cNvPr id="19" name="Google Shape;55;p13"/>
          <p:cNvSpPr txBox="1"/>
          <p:nvPr/>
        </p:nvSpPr>
        <p:spPr>
          <a:xfrm>
            <a:off x="578226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cxnSp>
        <p:nvCxnSpPr>
          <p:cNvPr id="20" name="Google Shape;56;p13"/>
          <p:cNvCxnSpPr/>
          <p:nvPr/>
        </p:nvCxnSpPr>
        <p:spPr>
          <a:xfrm>
            <a:off x="537458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1" name="Google Shape;57;p13"/>
          <p:cNvSpPr txBox="1"/>
          <p:nvPr/>
        </p:nvSpPr>
        <p:spPr>
          <a:xfrm>
            <a:off x="710401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cxnSp>
        <p:nvCxnSpPr>
          <p:cNvPr id="22" name="Google Shape;58;p13"/>
          <p:cNvCxnSpPr/>
          <p:nvPr/>
        </p:nvCxnSpPr>
        <p:spPr>
          <a:xfrm>
            <a:off x="669633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3" name="Google Shape;59;p13"/>
          <p:cNvSpPr txBox="1"/>
          <p:nvPr/>
        </p:nvSpPr>
        <p:spPr>
          <a:xfrm>
            <a:off x="842576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cxnSp>
        <p:nvCxnSpPr>
          <p:cNvPr id="24" name="Google Shape;60;p13"/>
          <p:cNvCxnSpPr/>
          <p:nvPr/>
        </p:nvCxnSpPr>
        <p:spPr>
          <a:xfrm>
            <a:off x="801808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5" name="Google Shape;61;p13"/>
          <p:cNvSpPr txBox="1"/>
          <p:nvPr/>
        </p:nvSpPr>
        <p:spPr>
          <a:xfrm>
            <a:off x="974751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sp>
        <p:nvSpPr>
          <p:cNvPr id="26" name="Google Shape;62;p13"/>
          <p:cNvSpPr txBox="1"/>
          <p:nvPr/>
        </p:nvSpPr>
        <p:spPr>
          <a:xfrm>
            <a:off x="9217769" y="3661513"/>
            <a:ext cx="683884" cy="14340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TW">
                <a:solidFill>
                  <a:schemeClr val="dk1"/>
                </a:solidFill>
              </a:rPr>
              <a:t>●●●</a:t>
            </a:r>
            <a:endParaRPr/>
          </a:p>
        </p:txBody>
      </p:sp>
      <p:cxnSp>
        <p:nvCxnSpPr>
          <p:cNvPr id="27" name="Google Shape;64;p13"/>
          <p:cNvCxnSpPr/>
          <p:nvPr/>
        </p:nvCxnSpPr>
        <p:spPr>
          <a:xfrm>
            <a:off x="1066163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9" name="Google Shape;54;p13"/>
          <p:cNvSpPr txBox="1"/>
          <p:nvPr/>
        </p:nvSpPr>
        <p:spPr>
          <a:xfrm>
            <a:off x="4460493" y="2692890"/>
            <a:ext cx="6698920"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zh-TW" altLang="en-US" dirty="0" smtClean="0">
                <a:solidFill>
                  <a:srgbClr val="FF0000"/>
                </a:solidFill>
              </a:rPr>
              <a:t>鏈</a:t>
            </a:r>
            <a:endParaRPr dirty="0">
              <a:solidFill>
                <a:srgbClr val="FF0000"/>
              </a:solidFill>
            </a:endParaRPr>
          </a:p>
        </p:txBody>
      </p:sp>
      <p:sp>
        <p:nvSpPr>
          <p:cNvPr id="30" name="Google Shape;54;p13"/>
          <p:cNvSpPr txBox="1"/>
          <p:nvPr/>
        </p:nvSpPr>
        <p:spPr>
          <a:xfrm>
            <a:off x="4460493" y="317720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0</a:t>
            </a:r>
            <a:endParaRPr dirty="0"/>
          </a:p>
        </p:txBody>
      </p:sp>
      <p:sp>
        <p:nvSpPr>
          <p:cNvPr id="31" name="Google Shape;54;p13"/>
          <p:cNvSpPr txBox="1"/>
          <p:nvPr/>
        </p:nvSpPr>
        <p:spPr>
          <a:xfrm>
            <a:off x="5782268" y="317720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1</a:t>
            </a:r>
            <a:endParaRPr dirty="0"/>
          </a:p>
        </p:txBody>
      </p:sp>
      <p:sp>
        <p:nvSpPr>
          <p:cNvPr id="32" name="Google Shape;54;p13"/>
          <p:cNvSpPr txBox="1"/>
          <p:nvPr/>
        </p:nvSpPr>
        <p:spPr>
          <a:xfrm>
            <a:off x="7104005" y="318379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2</a:t>
            </a:r>
            <a:endParaRPr dirty="0"/>
          </a:p>
        </p:txBody>
      </p:sp>
      <p:sp>
        <p:nvSpPr>
          <p:cNvPr id="33" name="Google Shape;54;p13"/>
          <p:cNvSpPr txBox="1"/>
          <p:nvPr/>
        </p:nvSpPr>
        <p:spPr>
          <a:xfrm>
            <a:off x="8425768" y="3183376"/>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3</a:t>
            </a:r>
            <a:endParaRPr dirty="0"/>
          </a:p>
        </p:txBody>
      </p:sp>
      <p:sp>
        <p:nvSpPr>
          <p:cNvPr id="34" name="Google Shape;54;p13"/>
          <p:cNvSpPr txBox="1"/>
          <p:nvPr/>
        </p:nvSpPr>
        <p:spPr>
          <a:xfrm>
            <a:off x="9746763" y="3183375"/>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a:t>N</a:t>
            </a:r>
            <a:endParaRPr dirty="0"/>
          </a:p>
        </p:txBody>
      </p:sp>
    </p:spTree>
    <p:extLst>
      <p:ext uri="{BB962C8B-B14F-4D97-AF65-F5344CB8AC3E}">
        <p14:creationId xmlns:p14="http://schemas.microsoft.com/office/powerpoint/2010/main" val="12397528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區塊鏈是什麼</a:t>
            </a:r>
            <a:r>
              <a:rPr lang="en-US" altLang="zh-TW" dirty="0" smtClean="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特別的是，區塊鍊是一種點對點分散式帳本，讓系統內的參與者都幫忙輩分跟更新帳本。</a:t>
            </a:r>
            <a:endParaRPr lang="zh-TW" altLang="en-US" dirty="0"/>
          </a:p>
        </p:txBody>
      </p:sp>
      <p:pic>
        <p:nvPicPr>
          <p:cNvPr id="7" name="內容版面配置區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82459" y="1511300"/>
            <a:ext cx="4970794" cy="4679950"/>
          </a:xfrm>
        </p:spPr>
      </p:pic>
      <p:sp>
        <p:nvSpPr>
          <p:cNvPr id="6" name="投影片編號版面配置區 5"/>
          <p:cNvSpPr>
            <a:spLocks noGrp="1"/>
          </p:cNvSpPr>
          <p:nvPr>
            <p:ph type="sldNum" sz="quarter" idx="33"/>
          </p:nvPr>
        </p:nvSpPr>
        <p:spPr/>
        <p:txBody>
          <a:bodyPr/>
          <a:lstStyle/>
          <a:p>
            <a:pPr rtl="0"/>
            <a:fld id="{19B51A1E-902D-48AF-9020-955120F399B6}" type="slidenum">
              <a:rPr lang="en-US" altLang="zh-TW" smtClean="0"/>
              <a:pPr rtl="0"/>
              <a:t>11</a:t>
            </a:fld>
            <a:endParaRPr lang="zh-TW" altLang="en-US" dirty="0"/>
          </a:p>
        </p:txBody>
      </p:sp>
      <p:pic>
        <p:nvPicPr>
          <p:cNvPr id="8" name="圖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0703" y="1511300"/>
            <a:ext cx="5295900" cy="5057775"/>
          </a:xfrm>
          <a:prstGeom prst="rect">
            <a:avLst/>
          </a:prstGeom>
        </p:spPr>
      </p:pic>
    </p:spTree>
    <p:extLst>
      <p:ext uri="{BB962C8B-B14F-4D97-AF65-F5344CB8AC3E}">
        <p14:creationId xmlns:p14="http://schemas.microsoft.com/office/powerpoint/2010/main" val="34963734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區塊</a:t>
            </a:r>
            <a:r>
              <a:rPr lang="zh-TW" altLang="en-US" dirty="0"/>
              <a:t>鏈</a:t>
            </a:r>
            <a:r>
              <a:rPr lang="zh-TW" altLang="en-US" dirty="0" smtClean="0"/>
              <a:t>的特</a:t>
            </a:r>
            <a:r>
              <a:rPr lang="zh-TW" altLang="en-US" dirty="0"/>
              <a:t>色</a:t>
            </a:r>
          </a:p>
        </p:txBody>
      </p:sp>
      <p:sp>
        <p:nvSpPr>
          <p:cNvPr id="7" name="內容版面配置區 6"/>
          <p:cNvSpPr>
            <a:spLocks noGrp="1"/>
          </p:cNvSpPr>
          <p:nvPr>
            <p:ph idx="1"/>
          </p:nvPr>
        </p:nvSpPr>
        <p:spPr>
          <a:xfrm>
            <a:off x="432000" y="1203649"/>
            <a:ext cx="11328000" cy="4987601"/>
          </a:xfrm>
        </p:spPr>
        <p:txBody>
          <a:bodyPr anchor="ctr"/>
          <a:lstStyle/>
          <a:p>
            <a:pPr marL="0" indent="0" algn="ctr">
              <a:buNone/>
            </a:pPr>
            <a:r>
              <a:rPr lang="zh-TW" altLang="en-US" sz="3200" dirty="0" smtClean="0">
                <a:solidFill>
                  <a:srgbClr val="FF0000"/>
                </a:solidFill>
              </a:rPr>
              <a:t>去中心化</a:t>
            </a:r>
            <a:endParaRPr lang="en-US" altLang="zh-TW" sz="3200" dirty="0" smtClean="0">
              <a:solidFill>
                <a:srgbClr val="FF0000"/>
              </a:solidFill>
            </a:endParaRPr>
          </a:p>
          <a:p>
            <a:pPr marL="0" indent="0" algn="ctr">
              <a:buNone/>
            </a:pPr>
            <a:r>
              <a:rPr lang="zh-TW" altLang="en-US" sz="3200" dirty="0" smtClean="0"/>
              <a:t>不可竄改</a:t>
            </a:r>
            <a:endParaRPr lang="en-US" altLang="zh-TW" sz="3200" dirty="0" smtClean="0"/>
          </a:p>
          <a:p>
            <a:pPr marL="0" indent="0" algn="ctr">
              <a:buNone/>
            </a:pPr>
            <a:r>
              <a:rPr lang="zh-TW" altLang="en-US" sz="3200" dirty="0"/>
              <a:t>財</a:t>
            </a:r>
            <a:r>
              <a:rPr lang="zh-TW" altLang="en-US" sz="3200" dirty="0" smtClean="0"/>
              <a:t>務自主</a:t>
            </a:r>
            <a:endParaRPr lang="en-US" altLang="zh-TW" sz="3200" dirty="0" smtClean="0"/>
          </a:p>
          <a:p>
            <a:pPr marL="0" indent="0" algn="ctr">
              <a:buNone/>
            </a:pPr>
            <a:r>
              <a:rPr lang="zh-TW" altLang="en-US" sz="3200" dirty="0" smtClean="0"/>
              <a:t>有人跑就有</a:t>
            </a:r>
            <a:r>
              <a:rPr lang="zh-TW" altLang="en-US" sz="3200" dirty="0"/>
              <a:t>運</a:t>
            </a:r>
            <a:r>
              <a:rPr lang="zh-TW" altLang="en-US" sz="3200" dirty="0" smtClean="0"/>
              <a:t>作</a:t>
            </a:r>
            <a:endParaRPr lang="en-US" altLang="zh-TW" sz="3200" dirty="0" smtClean="0"/>
          </a:p>
          <a:p>
            <a:pPr marL="0" indent="0" algn="ctr">
              <a:buNone/>
            </a:pPr>
            <a:r>
              <a:rPr lang="zh-TW" altLang="en-US" sz="3200" dirty="0" smtClean="0"/>
              <a:t>可追溯姓</a:t>
            </a:r>
            <a:endParaRPr lang="en-US" altLang="zh-TW" sz="3200" dirty="0" smtClean="0"/>
          </a:p>
          <a:p>
            <a:pPr marL="0" indent="0" algn="ctr">
              <a:buNone/>
            </a:pPr>
            <a:r>
              <a:rPr lang="zh-TW" altLang="en-US" sz="3200" dirty="0" smtClean="0"/>
              <a:t>公開透</a:t>
            </a:r>
            <a:r>
              <a:rPr lang="zh-TW" altLang="en-US" sz="3200" dirty="0"/>
              <a:t>明</a:t>
            </a:r>
          </a:p>
        </p:txBody>
      </p:sp>
      <p:sp>
        <p:nvSpPr>
          <p:cNvPr id="6" name="投影片編號版面配置區 5"/>
          <p:cNvSpPr>
            <a:spLocks noGrp="1"/>
          </p:cNvSpPr>
          <p:nvPr>
            <p:ph type="sldNum" sz="quarter" idx="33"/>
          </p:nvPr>
        </p:nvSpPr>
        <p:spPr/>
        <p:txBody>
          <a:bodyPr/>
          <a:lstStyle/>
          <a:p>
            <a:pPr rtl="0"/>
            <a:fld id="{19B51A1E-902D-48AF-9020-955120F399B6}" type="slidenum">
              <a:rPr lang="en-US" altLang="zh-TW" smtClean="0"/>
              <a:pPr rtl="0"/>
              <a:t>12</a:t>
            </a:fld>
            <a:endParaRPr lang="zh-TW" altLang="en-US" dirty="0"/>
          </a:p>
        </p:txBody>
      </p:sp>
    </p:spTree>
    <p:extLst>
      <p:ext uri="{BB962C8B-B14F-4D97-AF65-F5344CB8AC3E}">
        <p14:creationId xmlns:p14="http://schemas.microsoft.com/office/powerpoint/2010/main" val="12616770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令人迷因的是</a:t>
            </a:r>
            <a:endParaRPr lang="zh-TW" altLang="en-US" dirty="0"/>
          </a:p>
        </p:txBody>
      </p:sp>
      <p:pic>
        <p:nvPicPr>
          <p:cNvPr id="6" name="內容版面配置區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73716" y="1511300"/>
            <a:ext cx="4444567" cy="4679950"/>
          </a:xfrm>
        </p:spPr>
      </p:pic>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13</a:t>
            </a:fld>
            <a:endParaRPr lang="zh-TW" altLang="en-US" dirty="0"/>
          </a:p>
        </p:txBody>
      </p:sp>
    </p:spTree>
    <p:extLst>
      <p:ext uri="{BB962C8B-B14F-4D97-AF65-F5344CB8AC3E}">
        <p14:creationId xmlns:p14="http://schemas.microsoft.com/office/powerpoint/2010/main" val="393668460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8"/>
          <p:cNvSpPr>
            <a:spLocks noGrp="1"/>
          </p:cNvSpPr>
          <p:nvPr>
            <p:ph type="title"/>
          </p:nvPr>
        </p:nvSpPr>
        <p:spPr>
          <a:xfrm>
            <a:off x="432000" y="432000"/>
            <a:ext cx="11328000" cy="685600"/>
          </a:xfrm>
        </p:spPr>
        <p:txBody>
          <a:bodyPr/>
          <a:lstStyle/>
          <a:p>
            <a:r>
              <a:rPr lang="zh-TW" altLang="en-US" dirty="0" smtClean="0"/>
              <a:t>區塊</a:t>
            </a:r>
            <a:r>
              <a:rPr lang="zh-TW" altLang="en-US" dirty="0"/>
              <a:t>鏈</a:t>
            </a:r>
            <a:r>
              <a:rPr lang="zh-TW" altLang="en-US" dirty="0" smtClean="0"/>
              <a:t>怎</a:t>
            </a:r>
            <a:r>
              <a:rPr lang="zh-TW" altLang="en-US" dirty="0" smtClean="0"/>
              <a:t>麼運作的</a:t>
            </a:r>
            <a:r>
              <a:rPr lang="en-US" altLang="zh-TW" dirty="0" smtClean="0"/>
              <a:t>?</a:t>
            </a:r>
            <a:endParaRPr lang="zh-TW" altLang="en-US" dirty="0"/>
          </a:p>
        </p:txBody>
      </p:sp>
      <p:sp>
        <p:nvSpPr>
          <p:cNvPr id="10" name="內容版面配置區 9"/>
          <p:cNvSpPr>
            <a:spLocks noGrp="1"/>
          </p:cNvSpPr>
          <p:nvPr>
            <p:ph idx="1"/>
          </p:nvPr>
        </p:nvSpPr>
        <p:spPr>
          <a:xfrm>
            <a:off x="537029" y="1512000"/>
            <a:ext cx="10726057" cy="4679250"/>
          </a:xfrm>
        </p:spPr>
        <p:txBody>
          <a:bodyPr/>
          <a:lstStyle/>
          <a:p>
            <a:r>
              <a:rPr lang="zh-TW" altLang="en-US" sz="2800" dirty="0"/>
              <a:t>簡</a:t>
            </a:r>
            <a:r>
              <a:rPr lang="zh-TW" altLang="en-US" sz="2800" dirty="0" smtClean="0"/>
              <a:t>單來說就是：</a:t>
            </a:r>
            <a:endParaRPr lang="en-US" altLang="zh-TW" sz="2800" dirty="0" smtClean="0"/>
          </a:p>
        </p:txBody>
      </p:sp>
      <p:sp>
        <p:nvSpPr>
          <p:cNvPr id="8" name="投影片編號版面配置區 7"/>
          <p:cNvSpPr>
            <a:spLocks noGrp="1"/>
          </p:cNvSpPr>
          <p:nvPr>
            <p:ph type="sldNum" sz="quarter" idx="33"/>
          </p:nvPr>
        </p:nvSpPr>
        <p:spPr/>
        <p:txBody>
          <a:bodyPr/>
          <a:lstStyle/>
          <a:p>
            <a:fld id="{19B51A1E-902D-48AF-9020-955120F399B6}" type="slidenum">
              <a:rPr lang="en-US" altLang="zh-TW" smtClean="0"/>
              <a:pPr/>
              <a:t>14</a:t>
            </a:fld>
            <a:endParaRPr lang="zh-TW" altLang="en-US" dirty="0"/>
          </a:p>
        </p:txBody>
      </p:sp>
      <p:graphicFrame>
        <p:nvGraphicFramePr>
          <p:cNvPr id="2" name="資料庫圖表 1"/>
          <p:cNvGraphicFramePr/>
          <p:nvPr>
            <p:extLst>
              <p:ext uri="{D42A27DB-BD31-4B8C-83A1-F6EECF244321}">
                <p14:modId xmlns:p14="http://schemas.microsoft.com/office/powerpoint/2010/main" val="2089523479"/>
              </p:ext>
            </p:extLst>
          </p:nvPr>
        </p:nvGraphicFramePr>
        <p:xfrm>
          <a:off x="2032000" y="1884784"/>
          <a:ext cx="8128000" cy="42535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097729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編寫交易</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15</a:t>
            </a:fld>
            <a:endParaRPr lang="zh-TW" altLang="en-US" dirty="0"/>
          </a:p>
        </p:txBody>
      </p:sp>
      <p:graphicFrame>
        <p:nvGraphicFramePr>
          <p:cNvPr id="6" name="資料庫圖表 5"/>
          <p:cNvGraphicFramePr/>
          <p:nvPr>
            <p:extLst>
              <p:ext uri="{D42A27DB-BD31-4B8C-83A1-F6EECF244321}">
                <p14:modId xmlns:p14="http://schemas.microsoft.com/office/powerpoint/2010/main" val="2594094075"/>
              </p:ext>
            </p:extLst>
          </p:nvPr>
        </p:nvGraphicFramePr>
        <p:xfrm>
          <a:off x="431800" y="1954139"/>
          <a:ext cx="11066107" cy="34762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393441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寫進區塊 </a:t>
            </a:r>
            <a:r>
              <a:rPr lang="en-US" altLang="zh-TW" dirty="0" smtClean="0"/>
              <a:t>– </a:t>
            </a:r>
            <a:r>
              <a:rPr lang="zh-TW" altLang="en-US" dirty="0" smtClean="0"/>
              <a:t>用戶</a:t>
            </a:r>
            <a:endParaRPr lang="zh-TW" altLang="en-US" dirty="0"/>
          </a:p>
        </p:txBody>
      </p:sp>
      <p:sp>
        <p:nvSpPr>
          <p:cNvPr id="4" name="內容版面配置區 3"/>
          <p:cNvSpPr>
            <a:spLocks noGrp="1"/>
          </p:cNvSpPr>
          <p:nvPr>
            <p:ph idx="1"/>
          </p:nvPr>
        </p:nvSpPr>
        <p:spPr/>
        <p:txBody>
          <a:bodyPr anchor="ctr"/>
          <a:lstStyle/>
          <a:p>
            <a:pPr marL="0" indent="0" algn="ctr">
              <a:buNone/>
            </a:pPr>
            <a:r>
              <a:rPr lang="zh-TW" altLang="en-US" sz="2400" dirty="0" smtClean="0"/>
              <a:t>礦工將使用者傳來的資料進行驗證，確認無誤後寫進自己的節點當中</a:t>
            </a:r>
            <a:endParaRPr lang="zh-TW" altLang="en-US" sz="2400"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16</a:t>
            </a:fld>
            <a:endParaRPr lang="zh-TW" altLang="en-US" dirty="0"/>
          </a:p>
        </p:txBody>
      </p:sp>
    </p:spTree>
    <p:extLst>
      <p:ext uri="{BB962C8B-B14F-4D97-AF65-F5344CB8AC3E}">
        <p14:creationId xmlns:p14="http://schemas.microsoft.com/office/powerpoint/2010/main" val="36744417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將區塊更新到區塊鏈 </a:t>
            </a:r>
            <a:r>
              <a:rPr lang="en-US" altLang="zh-TW" dirty="0" smtClean="0"/>
              <a:t>– </a:t>
            </a:r>
            <a:r>
              <a:rPr lang="zh-TW" altLang="en-US" dirty="0" smtClean="0"/>
              <a:t>礦工</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17</a:t>
            </a:fld>
            <a:endParaRPr lang="zh-TW" altLang="en-US" dirty="0"/>
          </a:p>
        </p:txBody>
      </p:sp>
      <p:sp>
        <p:nvSpPr>
          <p:cNvPr id="87" name="Google Shape;54;p13"/>
          <p:cNvSpPr txBox="1"/>
          <p:nvPr/>
        </p:nvSpPr>
        <p:spPr>
          <a:xfrm>
            <a:off x="1381391" y="202975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t>第 0 個</a:t>
            </a:r>
            <a:endParaRPr dirty="0"/>
          </a:p>
          <a:p>
            <a:pPr marL="0" lvl="0" indent="0" algn="ctr" rtl="0">
              <a:spcBef>
                <a:spcPts val="0"/>
              </a:spcBef>
              <a:spcAft>
                <a:spcPts val="0"/>
              </a:spcAft>
              <a:buNone/>
            </a:pPr>
            <a:r>
              <a:rPr lang="zh-TW" dirty="0"/>
              <a:t>區塊</a:t>
            </a:r>
            <a:endParaRPr dirty="0"/>
          </a:p>
        </p:txBody>
      </p:sp>
      <p:sp>
        <p:nvSpPr>
          <p:cNvPr id="88" name="Google Shape;55;p13"/>
          <p:cNvSpPr txBox="1"/>
          <p:nvPr/>
        </p:nvSpPr>
        <p:spPr>
          <a:xfrm>
            <a:off x="2859716" y="202975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cxnSp>
        <p:nvCxnSpPr>
          <p:cNvPr id="89" name="Google Shape;56;p13"/>
          <p:cNvCxnSpPr/>
          <p:nvPr/>
        </p:nvCxnSpPr>
        <p:spPr>
          <a:xfrm>
            <a:off x="2295480" y="2534805"/>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90" name="Google Shape;57;p13"/>
          <p:cNvSpPr txBox="1"/>
          <p:nvPr/>
        </p:nvSpPr>
        <p:spPr>
          <a:xfrm>
            <a:off x="4288936" y="202975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2 個</a:t>
            </a:r>
            <a:endParaRPr/>
          </a:p>
          <a:p>
            <a:pPr marL="0" lvl="0" indent="0" algn="ctr" rtl="0">
              <a:spcBef>
                <a:spcPts val="0"/>
              </a:spcBef>
              <a:spcAft>
                <a:spcPts val="0"/>
              </a:spcAft>
              <a:buNone/>
            </a:pPr>
            <a:r>
              <a:rPr lang="zh-TW"/>
              <a:t>區塊</a:t>
            </a:r>
            <a:endParaRPr/>
          </a:p>
        </p:txBody>
      </p:sp>
      <p:cxnSp>
        <p:nvCxnSpPr>
          <p:cNvPr id="91" name="Google Shape;58;p13"/>
          <p:cNvCxnSpPr/>
          <p:nvPr/>
        </p:nvCxnSpPr>
        <p:spPr>
          <a:xfrm>
            <a:off x="3773780" y="2534805"/>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92" name="Google Shape;59;p13"/>
          <p:cNvSpPr txBox="1"/>
          <p:nvPr/>
        </p:nvSpPr>
        <p:spPr>
          <a:xfrm>
            <a:off x="5721992" y="2018888"/>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3 個</a:t>
            </a:r>
            <a:endParaRPr/>
          </a:p>
          <a:p>
            <a:pPr marL="0" lvl="0" indent="0" algn="ctr" rtl="0">
              <a:spcBef>
                <a:spcPts val="0"/>
              </a:spcBef>
              <a:spcAft>
                <a:spcPts val="0"/>
              </a:spcAft>
              <a:buNone/>
            </a:pPr>
            <a:r>
              <a:rPr lang="zh-TW"/>
              <a:t>區塊</a:t>
            </a:r>
            <a:endParaRPr/>
          </a:p>
        </p:txBody>
      </p:sp>
      <p:cxnSp>
        <p:nvCxnSpPr>
          <p:cNvPr id="93" name="Google Shape;60;p13"/>
          <p:cNvCxnSpPr/>
          <p:nvPr/>
        </p:nvCxnSpPr>
        <p:spPr>
          <a:xfrm>
            <a:off x="5203000" y="2534805"/>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94" name="Google Shape;61;p13"/>
          <p:cNvSpPr txBox="1"/>
          <p:nvPr/>
        </p:nvSpPr>
        <p:spPr>
          <a:xfrm>
            <a:off x="7739081" y="203856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95" name="Google Shape;62;p13"/>
          <p:cNvSpPr txBox="1"/>
          <p:nvPr/>
        </p:nvSpPr>
        <p:spPr>
          <a:xfrm>
            <a:off x="6937724" y="2018888"/>
            <a:ext cx="683884" cy="14340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TW" dirty="0">
                <a:solidFill>
                  <a:schemeClr val="dk1"/>
                </a:solidFill>
              </a:rPr>
              <a:t>●●●</a:t>
            </a:r>
            <a:endParaRPr dirty="0"/>
          </a:p>
        </p:txBody>
      </p:sp>
      <p:sp>
        <p:nvSpPr>
          <p:cNvPr id="96" name="Google Shape;63;p13"/>
          <p:cNvSpPr txBox="1"/>
          <p:nvPr/>
        </p:nvSpPr>
        <p:spPr>
          <a:xfrm>
            <a:off x="7739081" y="4469111"/>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97" name="Google Shape;64;p13"/>
          <p:cNvCxnSpPr/>
          <p:nvPr/>
        </p:nvCxnSpPr>
        <p:spPr>
          <a:xfrm>
            <a:off x="8706236" y="2534805"/>
            <a:ext cx="368662" cy="5516"/>
          </a:xfrm>
          <a:prstGeom prst="straightConnector1">
            <a:avLst/>
          </a:prstGeom>
          <a:noFill/>
          <a:ln w="9525" cap="flat" cmpd="sng">
            <a:solidFill>
              <a:schemeClr val="dk2"/>
            </a:solidFill>
            <a:prstDash val="solid"/>
            <a:round/>
            <a:headEnd type="none" w="med" len="med"/>
            <a:tailEnd type="triangle" w="med" len="med"/>
          </a:ln>
        </p:spPr>
      </p:cxnSp>
      <p:cxnSp>
        <p:nvCxnSpPr>
          <p:cNvPr id="98" name="Google Shape;65;p13"/>
          <p:cNvCxnSpPr>
            <a:stCxn id="96" idx="0"/>
            <a:endCxn id="99" idx="2"/>
          </p:cNvCxnSpPr>
          <p:nvPr/>
        </p:nvCxnSpPr>
        <p:spPr>
          <a:xfrm rot="5400000" flipH="1" flipV="1">
            <a:off x="8526456" y="3187641"/>
            <a:ext cx="1005266" cy="1557674"/>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99" name="Google Shape;66;p13"/>
          <p:cNvSpPr txBox="1"/>
          <p:nvPr/>
        </p:nvSpPr>
        <p:spPr>
          <a:xfrm>
            <a:off x="9296755" y="2029755"/>
            <a:ext cx="1022341" cy="1434090"/>
          </a:xfrm>
          <a:prstGeom prst="rect">
            <a:avLst/>
          </a:prstGeom>
          <a:solidFill>
            <a:srgbClr val="FFFFFF"/>
          </a:solidFill>
          <a:ln w="28575" cap="flat" cmpd="sng">
            <a:solidFill>
              <a:schemeClr val="accent1"/>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 name="Google Shape;67;p13"/>
          <p:cNvSpPr txBox="1"/>
          <p:nvPr/>
        </p:nvSpPr>
        <p:spPr>
          <a:xfrm>
            <a:off x="2731158" y="412150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1</a:t>
            </a:r>
            <a:endParaRPr/>
          </a:p>
        </p:txBody>
      </p:sp>
      <p:sp>
        <p:nvSpPr>
          <p:cNvPr id="101" name="Google Shape;68;p13"/>
          <p:cNvSpPr txBox="1"/>
          <p:nvPr/>
        </p:nvSpPr>
        <p:spPr>
          <a:xfrm>
            <a:off x="2914310" y="4379457"/>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2</a:t>
            </a:r>
            <a:endParaRPr/>
          </a:p>
        </p:txBody>
      </p:sp>
      <p:sp>
        <p:nvSpPr>
          <p:cNvPr id="102" name="Google Shape;69;p13"/>
          <p:cNvSpPr txBox="1"/>
          <p:nvPr/>
        </p:nvSpPr>
        <p:spPr>
          <a:xfrm>
            <a:off x="3103760" y="463740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3</a:t>
            </a:r>
            <a:endParaRPr/>
          </a:p>
        </p:txBody>
      </p:sp>
      <p:sp>
        <p:nvSpPr>
          <p:cNvPr id="103" name="Google Shape;70;p13"/>
          <p:cNvSpPr txBox="1"/>
          <p:nvPr/>
        </p:nvSpPr>
        <p:spPr>
          <a:xfrm>
            <a:off x="3285284" y="4914953"/>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4</a:t>
            </a:r>
            <a:endParaRPr/>
          </a:p>
        </p:txBody>
      </p:sp>
      <p:sp>
        <p:nvSpPr>
          <p:cNvPr id="104" name="Google Shape;71;p13"/>
          <p:cNvSpPr txBox="1"/>
          <p:nvPr/>
        </p:nvSpPr>
        <p:spPr>
          <a:xfrm>
            <a:off x="3466288" y="518615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5</a:t>
            </a:r>
            <a:endParaRPr/>
          </a:p>
        </p:txBody>
      </p:sp>
      <p:sp>
        <p:nvSpPr>
          <p:cNvPr id="105" name="Google Shape;72;p13"/>
          <p:cNvSpPr txBox="1"/>
          <p:nvPr/>
        </p:nvSpPr>
        <p:spPr>
          <a:xfrm>
            <a:off x="3656233" y="545045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6</a:t>
            </a:r>
            <a:endParaRPr/>
          </a:p>
        </p:txBody>
      </p:sp>
      <p:sp>
        <p:nvSpPr>
          <p:cNvPr id="106" name="Google Shape;73;p13"/>
          <p:cNvSpPr txBox="1"/>
          <p:nvPr/>
        </p:nvSpPr>
        <p:spPr>
          <a:xfrm>
            <a:off x="3848233" y="573490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7</a:t>
            </a:r>
            <a:endParaRPr/>
          </a:p>
        </p:txBody>
      </p:sp>
      <p:sp>
        <p:nvSpPr>
          <p:cNvPr id="107" name="Google Shape;74;p13"/>
          <p:cNvSpPr txBox="1"/>
          <p:nvPr/>
        </p:nvSpPr>
        <p:spPr>
          <a:xfrm>
            <a:off x="4028933" y="598595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a:t>
            </a:r>
            <a:endParaRPr/>
          </a:p>
        </p:txBody>
      </p:sp>
      <p:cxnSp>
        <p:nvCxnSpPr>
          <p:cNvPr id="108" name="Google Shape;75;p13"/>
          <p:cNvCxnSpPr/>
          <p:nvPr/>
        </p:nvCxnSpPr>
        <p:spPr>
          <a:xfrm>
            <a:off x="6156322" y="5186156"/>
            <a:ext cx="793089" cy="3107"/>
          </a:xfrm>
          <a:prstGeom prst="straightConnector1">
            <a:avLst/>
          </a:prstGeom>
          <a:noFill/>
          <a:ln w="9525" cap="flat" cmpd="sng">
            <a:solidFill>
              <a:schemeClr val="dk2"/>
            </a:solidFill>
            <a:prstDash val="solid"/>
            <a:round/>
            <a:headEnd type="none" w="med" len="med"/>
            <a:tailEnd type="triangle" w="med" len="med"/>
          </a:ln>
        </p:spPr>
      </p:cxnSp>
      <p:sp>
        <p:nvSpPr>
          <p:cNvPr id="109" name="Google Shape;76;p13"/>
          <p:cNvSpPr txBox="1"/>
          <p:nvPr/>
        </p:nvSpPr>
        <p:spPr>
          <a:xfrm>
            <a:off x="841375" y="1529421"/>
            <a:ext cx="1194280" cy="5091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b="1"/>
              <a:t>區塊鏈</a:t>
            </a:r>
            <a:endParaRPr b="1"/>
          </a:p>
        </p:txBody>
      </p:sp>
    </p:spTree>
    <p:extLst>
      <p:ext uri="{BB962C8B-B14F-4D97-AF65-F5344CB8AC3E}">
        <p14:creationId xmlns:p14="http://schemas.microsoft.com/office/powerpoint/2010/main" val="41084112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a:xfrm>
            <a:off x="431800" y="1007999"/>
            <a:ext cx="11339513" cy="904777"/>
          </a:xfrm>
        </p:spPr>
        <p:txBody>
          <a:bodyPr/>
          <a:lstStyle/>
          <a:p>
            <a:r>
              <a:rPr lang="zh-TW" altLang="en-US" dirty="0"/>
              <a:t>將區塊更新到區塊</a:t>
            </a:r>
            <a:r>
              <a:rPr lang="zh-TW" altLang="en-US" dirty="0" smtClean="0"/>
              <a:t>鏈</a:t>
            </a:r>
            <a:r>
              <a:rPr lang="zh-TW" altLang="en-US" dirty="0"/>
              <a:t> </a:t>
            </a:r>
            <a:r>
              <a:rPr lang="en-US" altLang="zh-TW" dirty="0" smtClean="0"/>
              <a:t>– </a:t>
            </a:r>
            <a:r>
              <a:rPr lang="zh-TW" altLang="en-US" dirty="0" smtClean="0"/>
              <a:t>礦工</a:t>
            </a:r>
            <a:endParaRPr lang="en-US" altLang="zh-TW" dirty="0" smtClean="0"/>
          </a:p>
          <a:p>
            <a:r>
              <a:rPr lang="zh-TW" altLang="en-US" dirty="0" smtClean="0"/>
              <a:t>由於區塊鏈尾端的區塊只能串接後面一個區塊，因此在比特幣中，中本聰導入了</a:t>
            </a:r>
            <a:r>
              <a:rPr lang="zh-TW" altLang="en-US" dirty="0" smtClean="0">
                <a:solidFill>
                  <a:srgbClr val="FF0000"/>
                </a:solidFill>
              </a:rPr>
              <a:t>工作量證明</a:t>
            </a:r>
            <a:r>
              <a:rPr lang="zh-TW" altLang="en-US" dirty="0" smtClean="0"/>
              <a:t>的機制，讓礦工們來爭奪記帳權</a:t>
            </a:r>
            <a:endParaRPr lang="en-US" altLang="zh-TW" dirty="0" smtClean="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18</a:t>
            </a:fld>
            <a:endParaRPr lang="zh-TW" altLang="en-US" dirty="0"/>
          </a:p>
        </p:txBody>
      </p:sp>
      <p:sp>
        <p:nvSpPr>
          <p:cNvPr id="15" name="Google Shape;90;p14"/>
          <p:cNvSpPr txBox="1"/>
          <p:nvPr/>
        </p:nvSpPr>
        <p:spPr>
          <a:xfrm>
            <a:off x="5298919" y="5019870"/>
            <a:ext cx="898729" cy="1180793"/>
          </a:xfrm>
          <a:prstGeom prst="rect">
            <a:avLst/>
          </a:prstGeom>
          <a:solidFill>
            <a:srgbClr val="D0E0E3"/>
          </a:solidFill>
          <a:ln w="2857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7" name="Google Shape;92;p14"/>
          <p:cNvCxnSpPr>
            <a:stCxn id="15" idx="0"/>
            <a:endCxn id="18" idx="2"/>
          </p:cNvCxnSpPr>
          <p:nvPr/>
        </p:nvCxnSpPr>
        <p:spPr>
          <a:xfrm rot="5400000" flipH="1" flipV="1">
            <a:off x="6862856" y="2359206"/>
            <a:ext cx="1546093" cy="3775237"/>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18" name="Google Shape;93;p14"/>
          <p:cNvSpPr txBox="1"/>
          <p:nvPr/>
        </p:nvSpPr>
        <p:spPr>
          <a:xfrm>
            <a:off x="9035295" y="2039687"/>
            <a:ext cx="976451" cy="1434090"/>
          </a:xfrm>
          <a:prstGeom prst="rect">
            <a:avLst/>
          </a:prstGeom>
          <a:solidFill>
            <a:srgbClr val="FFFFFF"/>
          </a:solidFill>
          <a:ln w="28575" cap="flat" cmpd="sng">
            <a:solidFill>
              <a:schemeClr val="accent1"/>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 name="Google Shape;95;p14"/>
          <p:cNvSpPr txBox="1"/>
          <p:nvPr/>
        </p:nvSpPr>
        <p:spPr>
          <a:xfrm>
            <a:off x="1333594" y="5019870"/>
            <a:ext cx="898729" cy="1180793"/>
          </a:xfrm>
          <a:prstGeom prst="rect">
            <a:avLst/>
          </a:prstGeom>
          <a:solidFill>
            <a:srgbClr val="F4CCCC"/>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1" name="Google Shape;96;p14"/>
          <p:cNvCxnSpPr>
            <a:stCxn id="20" idx="0"/>
            <a:endCxn id="18" idx="2"/>
          </p:cNvCxnSpPr>
          <p:nvPr/>
        </p:nvCxnSpPr>
        <p:spPr>
          <a:xfrm rot="5400000" flipH="1" flipV="1">
            <a:off x="4880194" y="376543"/>
            <a:ext cx="1546093" cy="774056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2" name="Google Shape;97;p14"/>
          <p:cNvSpPr txBox="1"/>
          <p:nvPr/>
        </p:nvSpPr>
        <p:spPr>
          <a:xfrm>
            <a:off x="2655369" y="5019870"/>
            <a:ext cx="898729" cy="1180793"/>
          </a:xfrm>
          <a:prstGeom prst="rect">
            <a:avLst/>
          </a:prstGeom>
          <a:solidFill>
            <a:srgbClr val="FFF2CC"/>
          </a:solid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3" name="Google Shape;98;p14"/>
          <p:cNvCxnSpPr>
            <a:stCxn id="22" idx="0"/>
            <a:endCxn id="18" idx="2"/>
          </p:cNvCxnSpPr>
          <p:nvPr/>
        </p:nvCxnSpPr>
        <p:spPr>
          <a:xfrm rot="5400000" flipH="1" flipV="1">
            <a:off x="5541081" y="1037431"/>
            <a:ext cx="1546093" cy="6418787"/>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4" name="Google Shape;99;p14"/>
          <p:cNvSpPr txBox="1"/>
          <p:nvPr/>
        </p:nvSpPr>
        <p:spPr>
          <a:xfrm>
            <a:off x="3977144" y="5019870"/>
            <a:ext cx="898729" cy="1180793"/>
          </a:xfrm>
          <a:prstGeom prst="rect">
            <a:avLst/>
          </a:prstGeom>
          <a:solidFill>
            <a:srgbClr val="D9EAD3"/>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5" name="Google Shape;100;p14"/>
          <p:cNvCxnSpPr>
            <a:stCxn id="24" idx="0"/>
            <a:endCxn id="18" idx="2"/>
          </p:cNvCxnSpPr>
          <p:nvPr/>
        </p:nvCxnSpPr>
        <p:spPr>
          <a:xfrm rot="5400000" flipH="1" flipV="1">
            <a:off x="6201969" y="1698318"/>
            <a:ext cx="1546093" cy="509701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6" name="Google Shape;101;p14"/>
          <p:cNvSpPr txBox="1"/>
          <p:nvPr/>
        </p:nvSpPr>
        <p:spPr>
          <a:xfrm>
            <a:off x="6620694" y="5019870"/>
            <a:ext cx="898729" cy="1180793"/>
          </a:xfrm>
          <a:prstGeom prst="rect">
            <a:avLst/>
          </a:prstGeom>
          <a:solidFill>
            <a:srgbClr val="CFE2F3"/>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7" name="Google Shape;102;p14"/>
          <p:cNvCxnSpPr>
            <a:stCxn id="26" idx="0"/>
            <a:endCxn id="18" idx="2"/>
          </p:cNvCxnSpPr>
          <p:nvPr/>
        </p:nvCxnSpPr>
        <p:spPr>
          <a:xfrm rot="5400000" flipH="1" flipV="1">
            <a:off x="7523744" y="3020093"/>
            <a:ext cx="1546093" cy="245346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8" name="Google Shape;103;p14"/>
          <p:cNvSpPr txBox="1"/>
          <p:nvPr/>
        </p:nvSpPr>
        <p:spPr>
          <a:xfrm>
            <a:off x="8458967" y="5019869"/>
            <a:ext cx="898729" cy="1180793"/>
          </a:xfrm>
          <a:prstGeom prst="rect">
            <a:avLst/>
          </a:prstGeom>
          <a:solidFill>
            <a:srgbClr val="D9D2E9"/>
          </a:solidFill>
          <a:ln w="28575"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9" name="Google Shape;104;p14"/>
          <p:cNvCxnSpPr>
            <a:stCxn id="28" idx="0"/>
            <a:endCxn id="18" idx="2"/>
          </p:cNvCxnSpPr>
          <p:nvPr/>
        </p:nvCxnSpPr>
        <p:spPr>
          <a:xfrm rot="5400000" flipH="1" flipV="1">
            <a:off x="8442880" y="3939229"/>
            <a:ext cx="1546092" cy="615189"/>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30" name="Google Shape;105;p14"/>
          <p:cNvSpPr txBox="1"/>
          <p:nvPr/>
        </p:nvSpPr>
        <p:spPr>
          <a:xfrm>
            <a:off x="7691947" y="4989157"/>
            <a:ext cx="601195" cy="118079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solidFill>
                  <a:schemeClr val="dk1"/>
                </a:solidFill>
              </a:rPr>
              <a:t>●●●</a:t>
            </a:r>
            <a:endParaRPr dirty="0"/>
          </a:p>
        </p:txBody>
      </p:sp>
      <p:sp>
        <p:nvSpPr>
          <p:cNvPr id="31" name="Google Shape;106;p14"/>
          <p:cNvSpPr txBox="1"/>
          <p:nvPr/>
        </p:nvSpPr>
        <p:spPr>
          <a:xfrm>
            <a:off x="5752665" y="3861322"/>
            <a:ext cx="2856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t>?</a:t>
            </a:r>
            <a:endParaRPr/>
          </a:p>
        </p:txBody>
      </p:sp>
      <p:sp>
        <p:nvSpPr>
          <p:cNvPr id="32" name="Google Shape;54;p13"/>
          <p:cNvSpPr txBox="1"/>
          <p:nvPr/>
        </p:nvSpPr>
        <p:spPr>
          <a:xfrm>
            <a:off x="1257752" y="203087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t>第 0 個</a:t>
            </a:r>
            <a:endParaRPr dirty="0"/>
          </a:p>
          <a:p>
            <a:pPr marL="0" lvl="0" indent="0" algn="ctr" rtl="0">
              <a:spcBef>
                <a:spcPts val="0"/>
              </a:spcBef>
              <a:spcAft>
                <a:spcPts val="0"/>
              </a:spcAft>
              <a:buNone/>
            </a:pPr>
            <a:r>
              <a:rPr lang="zh-TW" dirty="0"/>
              <a:t>區塊</a:t>
            </a:r>
            <a:endParaRPr dirty="0"/>
          </a:p>
        </p:txBody>
      </p:sp>
      <p:sp>
        <p:nvSpPr>
          <p:cNvPr id="33" name="Google Shape;55;p13"/>
          <p:cNvSpPr txBox="1"/>
          <p:nvPr/>
        </p:nvSpPr>
        <p:spPr>
          <a:xfrm>
            <a:off x="2736077" y="203087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cxnSp>
        <p:nvCxnSpPr>
          <p:cNvPr id="34" name="Google Shape;56;p13"/>
          <p:cNvCxnSpPr/>
          <p:nvPr/>
        </p:nvCxnSpPr>
        <p:spPr>
          <a:xfrm>
            <a:off x="2171841" y="2535927"/>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35" name="Google Shape;57;p13"/>
          <p:cNvSpPr txBox="1"/>
          <p:nvPr/>
        </p:nvSpPr>
        <p:spPr>
          <a:xfrm>
            <a:off x="4165297" y="203087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2 個</a:t>
            </a:r>
            <a:endParaRPr/>
          </a:p>
          <a:p>
            <a:pPr marL="0" lvl="0" indent="0" algn="ctr" rtl="0">
              <a:spcBef>
                <a:spcPts val="0"/>
              </a:spcBef>
              <a:spcAft>
                <a:spcPts val="0"/>
              </a:spcAft>
              <a:buNone/>
            </a:pPr>
            <a:r>
              <a:rPr lang="zh-TW"/>
              <a:t>區塊</a:t>
            </a:r>
            <a:endParaRPr/>
          </a:p>
        </p:txBody>
      </p:sp>
      <p:cxnSp>
        <p:nvCxnSpPr>
          <p:cNvPr id="36" name="Google Shape;58;p13"/>
          <p:cNvCxnSpPr/>
          <p:nvPr/>
        </p:nvCxnSpPr>
        <p:spPr>
          <a:xfrm>
            <a:off x="3650141" y="2535927"/>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37" name="Google Shape;59;p13"/>
          <p:cNvSpPr txBox="1"/>
          <p:nvPr/>
        </p:nvSpPr>
        <p:spPr>
          <a:xfrm>
            <a:off x="5598353" y="2020010"/>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3 個</a:t>
            </a:r>
            <a:endParaRPr/>
          </a:p>
          <a:p>
            <a:pPr marL="0" lvl="0" indent="0" algn="ctr" rtl="0">
              <a:spcBef>
                <a:spcPts val="0"/>
              </a:spcBef>
              <a:spcAft>
                <a:spcPts val="0"/>
              </a:spcAft>
              <a:buNone/>
            </a:pPr>
            <a:r>
              <a:rPr lang="zh-TW"/>
              <a:t>區塊</a:t>
            </a:r>
            <a:endParaRPr/>
          </a:p>
        </p:txBody>
      </p:sp>
      <p:cxnSp>
        <p:nvCxnSpPr>
          <p:cNvPr id="38" name="Google Shape;60;p13"/>
          <p:cNvCxnSpPr/>
          <p:nvPr/>
        </p:nvCxnSpPr>
        <p:spPr>
          <a:xfrm>
            <a:off x="5079361" y="2535927"/>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39" name="Google Shape;61;p13"/>
          <p:cNvSpPr txBox="1"/>
          <p:nvPr/>
        </p:nvSpPr>
        <p:spPr>
          <a:xfrm>
            <a:off x="7615442" y="203968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40" name="Google Shape;62;p13"/>
          <p:cNvSpPr txBox="1"/>
          <p:nvPr/>
        </p:nvSpPr>
        <p:spPr>
          <a:xfrm>
            <a:off x="6814085" y="2020010"/>
            <a:ext cx="683884" cy="14340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TW" dirty="0">
                <a:solidFill>
                  <a:schemeClr val="dk1"/>
                </a:solidFill>
              </a:rPr>
              <a:t>●●●</a:t>
            </a:r>
            <a:endParaRPr dirty="0"/>
          </a:p>
        </p:txBody>
      </p:sp>
      <p:cxnSp>
        <p:nvCxnSpPr>
          <p:cNvPr id="41" name="Google Shape;64;p13"/>
          <p:cNvCxnSpPr/>
          <p:nvPr/>
        </p:nvCxnSpPr>
        <p:spPr>
          <a:xfrm>
            <a:off x="8582597" y="2535927"/>
            <a:ext cx="368662" cy="5516"/>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12820447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a:t>將區塊更新到區塊</a:t>
            </a:r>
            <a:r>
              <a:rPr lang="zh-TW" altLang="en-US" dirty="0" smtClean="0"/>
              <a:t>鏈 </a:t>
            </a:r>
            <a:r>
              <a:rPr lang="en-US" altLang="zh-TW" dirty="0" smtClean="0"/>
              <a:t>- </a:t>
            </a:r>
            <a:r>
              <a:rPr lang="zh-TW" altLang="en-US" dirty="0" smtClean="0"/>
              <a:t>比特幣</a:t>
            </a:r>
            <a:r>
              <a:rPr lang="en-US" altLang="zh-TW" dirty="0" smtClean="0"/>
              <a:t> – </a:t>
            </a:r>
            <a:r>
              <a:rPr lang="zh-TW" altLang="en-US" dirty="0" smtClean="0"/>
              <a:t>工作量證明</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19</a:t>
            </a:fld>
            <a:endParaRPr lang="zh-TW" altLang="en-US" dirty="0"/>
          </a:p>
        </p:txBody>
      </p:sp>
      <p:sp>
        <p:nvSpPr>
          <p:cNvPr id="6" name="Google Shape;111;p15"/>
          <p:cNvSpPr txBox="1">
            <a:spLocks/>
          </p:cNvSpPr>
          <p:nvPr/>
        </p:nvSpPr>
        <p:spPr>
          <a:xfrm>
            <a:off x="961053" y="1681075"/>
            <a:ext cx="3874389" cy="1948403"/>
          </a:xfrm>
          <a:prstGeom prst="rect">
            <a:avLst/>
          </a:prstGeom>
        </p:spPr>
        <p:txBody>
          <a:bodyPr spcFirstLastPara="1" vert="horz" wrap="square" lIns="91425" tIns="91425" rIns="91425" bIns="91425" rtlCol="0" anchor="ctr"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altLang="zh-TW" dirty="0" smtClean="0">
                <a:solidFill>
                  <a:schemeClr val="dk1"/>
                </a:solidFill>
              </a:rPr>
              <a:t>SHA-256(</a:t>
            </a:r>
            <a:endParaRPr lang="zh-TW" altLang="en-US" dirty="0" smtClean="0">
              <a:solidFill>
                <a:schemeClr val="dk1"/>
              </a:solidFill>
            </a:endParaRPr>
          </a:p>
          <a:p>
            <a:pPr marL="0" indent="457200">
              <a:lnSpc>
                <a:spcPct val="100000"/>
              </a:lnSpc>
              <a:spcBef>
                <a:spcPts val="0"/>
              </a:spcBef>
              <a:buFont typeface="Arial" panose="020B0604020202020204" pitchFamily="34" charset="0"/>
              <a:buNone/>
            </a:pPr>
            <a:r>
              <a:rPr lang="zh-TW" altLang="en-US" dirty="0" smtClean="0">
                <a:solidFill>
                  <a:schemeClr val="dk1"/>
                </a:solidFill>
              </a:rPr>
              <a:t>前一個區塊的</a:t>
            </a:r>
            <a:r>
              <a:rPr lang="en-US" altLang="zh-TW" dirty="0" smtClean="0">
                <a:solidFill>
                  <a:schemeClr val="dk1"/>
                </a:solidFill>
              </a:rPr>
              <a:t>SHA</a:t>
            </a:r>
            <a:r>
              <a:rPr lang="zh-TW" altLang="en-US" dirty="0" smtClean="0">
                <a:solidFill>
                  <a:schemeClr val="dk1"/>
                </a:solidFill>
              </a:rPr>
              <a:t>雜湊值</a:t>
            </a:r>
          </a:p>
          <a:p>
            <a:pPr marL="0" indent="457200">
              <a:lnSpc>
                <a:spcPct val="100000"/>
              </a:lnSpc>
              <a:spcBef>
                <a:spcPts val="0"/>
              </a:spcBef>
              <a:buFont typeface="Arial" panose="020B0604020202020204" pitchFamily="34" charset="0"/>
              <a:buNone/>
            </a:pPr>
            <a:r>
              <a:rPr lang="zh-TW" altLang="en-US" dirty="0" smtClean="0">
                <a:solidFill>
                  <a:schemeClr val="dk1"/>
                </a:solidFill>
              </a:rPr>
              <a:t> </a:t>
            </a:r>
            <a:r>
              <a:rPr lang="en-US" altLang="zh-TW" dirty="0" smtClean="0">
                <a:solidFill>
                  <a:schemeClr val="dk1"/>
                </a:solidFill>
              </a:rPr>
              <a:t>+ </a:t>
            </a:r>
            <a:r>
              <a:rPr lang="zh-TW" altLang="en-US" dirty="0" smtClean="0">
                <a:solidFill>
                  <a:schemeClr val="dk1"/>
                </a:solidFill>
              </a:rPr>
              <a:t>新區塊包含的所有交易紀錄</a:t>
            </a:r>
          </a:p>
          <a:p>
            <a:pPr marL="0" indent="457200">
              <a:lnSpc>
                <a:spcPct val="100000"/>
              </a:lnSpc>
              <a:spcBef>
                <a:spcPts val="0"/>
              </a:spcBef>
              <a:buFont typeface="Arial" panose="020B0604020202020204" pitchFamily="34" charset="0"/>
              <a:buNone/>
            </a:pPr>
            <a:r>
              <a:rPr lang="zh-TW" altLang="en-US" dirty="0" smtClean="0">
                <a:solidFill>
                  <a:srgbClr val="FF0000"/>
                </a:solidFill>
              </a:rPr>
              <a:t> </a:t>
            </a:r>
            <a:r>
              <a:rPr lang="en-US" altLang="zh-TW" dirty="0" smtClean="0">
                <a:solidFill>
                  <a:srgbClr val="FF0000"/>
                </a:solidFill>
              </a:rPr>
              <a:t>+ </a:t>
            </a:r>
            <a:r>
              <a:rPr lang="zh-TW" altLang="en-US" dirty="0" smtClean="0">
                <a:solidFill>
                  <a:srgbClr val="FF0000"/>
                </a:solidFill>
              </a:rPr>
              <a:t>隨機數</a:t>
            </a:r>
          </a:p>
          <a:p>
            <a:pPr marL="0" indent="0">
              <a:lnSpc>
                <a:spcPct val="100000"/>
              </a:lnSpc>
              <a:spcBef>
                <a:spcPts val="0"/>
              </a:spcBef>
              <a:buClr>
                <a:schemeClr val="dk1"/>
              </a:buClr>
              <a:buSzPts val="1100"/>
              <a:buFont typeface="Arial"/>
              <a:buNone/>
            </a:pPr>
            <a:r>
              <a:rPr lang="en-US" altLang="zh-TW" dirty="0" smtClean="0">
                <a:solidFill>
                  <a:schemeClr val="dk1"/>
                </a:solidFill>
              </a:rPr>
              <a:t>) </a:t>
            </a:r>
            <a:endParaRPr lang="zh-TW" altLang="en-US" dirty="0"/>
          </a:p>
        </p:txBody>
      </p:sp>
      <p:sp>
        <p:nvSpPr>
          <p:cNvPr id="7" name="Google Shape;112;p15"/>
          <p:cNvSpPr txBox="1">
            <a:spLocks/>
          </p:cNvSpPr>
          <p:nvPr/>
        </p:nvSpPr>
        <p:spPr>
          <a:xfrm>
            <a:off x="5508892" y="1584055"/>
            <a:ext cx="4776600" cy="1593300"/>
          </a:xfrm>
          <a:prstGeom prst="rect">
            <a:avLst/>
          </a:prstGeom>
        </p:spPr>
        <p:txBody>
          <a:bodyPr spcFirstLastPara="1" wrap="square" lIns="91425" tIns="91425" rIns="91425" bIns="91425" anchor="t"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1600"/>
              </a:spcAft>
              <a:buFont typeface="Arial" panose="020B0604020202020204" pitchFamily="34" charset="0"/>
              <a:buNone/>
            </a:pPr>
            <a:r>
              <a:rPr lang="en-US" altLang="zh-TW" dirty="0" smtClean="0">
                <a:latin typeface="Courier New"/>
                <a:ea typeface="Courier New"/>
                <a:cs typeface="Courier New"/>
                <a:sym typeface="Courier New"/>
              </a:rPr>
              <a:t>1100101010010111100000010001001011001010000110111011110111001010111110101100001000110001101100111001101000100011110111000100110110100111100001101110111111111000000101000111110001001110011100101011100110000000011101111000010110101111111011100100100010111011</a:t>
            </a:r>
            <a:endParaRPr lang="zh-TW" altLang="en-US" dirty="0">
              <a:latin typeface="Courier New"/>
              <a:ea typeface="Courier New"/>
              <a:cs typeface="Courier New"/>
              <a:sym typeface="Courier New"/>
            </a:endParaRPr>
          </a:p>
        </p:txBody>
      </p:sp>
      <p:sp>
        <p:nvSpPr>
          <p:cNvPr id="8" name="Google Shape;113;p15"/>
          <p:cNvSpPr txBox="1"/>
          <p:nvPr/>
        </p:nvSpPr>
        <p:spPr>
          <a:xfrm>
            <a:off x="4835442" y="2036178"/>
            <a:ext cx="673200" cy="15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t>=</a:t>
            </a:r>
            <a:endParaRPr/>
          </a:p>
        </p:txBody>
      </p:sp>
      <p:sp>
        <p:nvSpPr>
          <p:cNvPr id="9" name="Google Shape;114;p15"/>
          <p:cNvSpPr txBox="1">
            <a:spLocks/>
          </p:cNvSpPr>
          <p:nvPr/>
        </p:nvSpPr>
        <p:spPr>
          <a:xfrm>
            <a:off x="961053" y="3816220"/>
            <a:ext cx="3874440" cy="1719633"/>
          </a:xfrm>
          <a:prstGeom prst="rect">
            <a:avLst/>
          </a:prstGeom>
        </p:spPr>
        <p:txBody>
          <a:bodyPr spcFirstLastPara="1" vert="horz" wrap="square" lIns="91425" tIns="91425" rIns="91425" bIns="91425" rtlCol="0" anchor="ctr"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altLang="zh-TW" dirty="0" smtClean="0">
                <a:solidFill>
                  <a:schemeClr val="dk1"/>
                </a:solidFill>
              </a:rPr>
              <a:t>SHA-256(</a:t>
            </a:r>
            <a:endParaRPr lang="zh-TW" altLang="en-US" dirty="0" smtClean="0">
              <a:solidFill>
                <a:schemeClr val="dk1"/>
              </a:solidFill>
            </a:endParaRPr>
          </a:p>
          <a:p>
            <a:pPr marL="0" indent="457200">
              <a:lnSpc>
                <a:spcPct val="100000"/>
              </a:lnSpc>
              <a:spcBef>
                <a:spcPts val="0"/>
              </a:spcBef>
              <a:buFont typeface="Arial" panose="020B0604020202020204" pitchFamily="34" charset="0"/>
              <a:buNone/>
            </a:pPr>
            <a:r>
              <a:rPr lang="zh-TW" altLang="en-US" dirty="0" smtClean="0">
                <a:solidFill>
                  <a:schemeClr val="dk1"/>
                </a:solidFill>
              </a:rPr>
              <a:t>前一個區塊的</a:t>
            </a:r>
            <a:r>
              <a:rPr lang="en-US" altLang="zh-TW" dirty="0" smtClean="0">
                <a:solidFill>
                  <a:schemeClr val="dk1"/>
                </a:solidFill>
              </a:rPr>
              <a:t>SHA</a:t>
            </a:r>
            <a:r>
              <a:rPr lang="zh-TW" altLang="en-US" dirty="0" smtClean="0">
                <a:solidFill>
                  <a:schemeClr val="dk1"/>
                </a:solidFill>
              </a:rPr>
              <a:t>雜湊值</a:t>
            </a:r>
          </a:p>
          <a:p>
            <a:pPr marL="0" indent="457200">
              <a:lnSpc>
                <a:spcPct val="100000"/>
              </a:lnSpc>
              <a:spcBef>
                <a:spcPts val="0"/>
              </a:spcBef>
              <a:buFont typeface="Arial" panose="020B0604020202020204" pitchFamily="34" charset="0"/>
              <a:buNone/>
            </a:pPr>
            <a:r>
              <a:rPr lang="zh-TW" altLang="en-US" dirty="0" smtClean="0">
                <a:solidFill>
                  <a:schemeClr val="dk1"/>
                </a:solidFill>
              </a:rPr>
              <a:t> </a:t>
            </a:r>
            <a:r>
              <a:rPr lang="en-US" altLang="zh-TW" dirty="0" smtClean="0">
                <a:solidFill>
                  <a:schemeClr val="dk1"/>
                </a:solidFill>
              </a:rPr>
              <a:t>+ </a:t>
            </a:r>
            <a:r>
              <a:rPr lang="zh-TW" altLang="en-US" dirty="0" smtClean="0">
                <a:solidFill>
                  <a:schemeClr val="dk1"/>
                </a:solidFill>
              </a:rPr>
              <a:t>新區塊包含的所有交易紀錄</a:t>
            </a:r>
          </a:p>
          <a:p>
            <a:pPr marL="0" indent="457200">
              <a:lnSpc>
                <a:spcPct val="100000"/>
              </a:lnSpc>
              <a:spcBef>
                <a:spcPts val="0"/>
              </a:spcBef>
              <a:buFont typeface="Arial" panose="020B0604020202020204" pitchFamily="34" charset="0"/>
              <a:buNone/>
            </a:pPr>
            <a:r>
              <a:rPr lang="zh-TW" altLang="en-US" dirty="0" smtClean="0">
                <a:solidFill>
                  <a:srgbClr val="FF0000"/>
                </a:solidFill>
              </a:rPr>
              <a:t> </a:t>
            </a:r>
            <a:r>
              <a:rPr lang="en-US" altLang="zh-TW" dirty="0" smtClean="0">
                <a:solidFill>
                  <a:srgbClr val="FF0000"/>
                </a:solidFill>
              </a:rPr>
              <a:t>+ </a:t>
            </a:r>
            <a:r>
              <a:rPr lang="zh-TW" altLang="en-US" dirty="0" smtClean="0">
                <a:solidFill>
                  <a:srgbClr val="FF0000"/>
                </a:solidFill>
              </a:rPr>
              <a:t>隨機數</a:t>
            </a:r>
          </a:p>
          <a:p>
            <a:pPr marL="0" indent="0">
              <a:lnSpc>
                <a:spcPct val="100000"/>
              </a:lnSpc>
              <a:spcBef>
                <a:spcPts val="0"/>
              </a:spcBef>
              <a:buFont typeface="Arial" panose="020B0604020202020204" pitchFamily="34" charset="0"/>
              <a:buNone/>
            </a:pPr>
            <a:r>
              <a:rPr lang="en-US" altLang="zh-TW" dirty="0" smtClean="0">
                <a:solidFill>
                  <a:schemeClr val="dk1"/>
                </a:solidFill>
              </a:rPr>
              <a:t>) </a:t>
            </a:r>
            <a:endParaRPr lang="zh-TW" altLang="en-US" dirty="0"/>
          </a:p>
        </p:txBody>
      </p:sp>
      <p:sp>
        <p:nvSpPr>
          <p:cNvPr id="10" name="Google Shape;115;p15"/>
          <p:cNvSpPr txBox="1">
            <a:spLocks/>
          </p:cNvSpPr>
          <p:nvPr/>
        </p:nvSpPr>
        <p:spPr>
          <a:xfrm>
            <a:off x="5508892" y="3700737"/>
            <a:ext cx="4776600" cy="1593300"/>
          </a:xfrm>
          <a:prstGeom prst="rect">
            <a:avLst/>
          </a:prstGeom>
        </p:spPr>
        <p:txBody>
          <a:bodyPr spcFirstLastPara="1" wrap="square" lIns="91425" tIns="91425" rIns="91425" bIns="91425" anchor="t"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1600"/>
              </a:spcAft>
              <a:buFont typeface="Arial" panose="020B0604020202020204" pitchFamily="34" charset="0"/>
              <a:buNone/>
            </a:pPr>
            <a:r>
              <a:rPr lang="en-US" altLang="zh-TW" dirty="0" smtClean="0">
                <a:solidFill>
                  <a:srgbClr val="FF0000"/>
                </a:solidFill>
                <a:latin typeface="Courier New"/>
                <a:ea typeface="Courier New"/>
                <a:cs typeface="Courier New"/>
                <a:sym typeface="Courier New"/>
              </a:rPr>
              <a:t>000000000000000000000000000000000000000000000000000000000000000000000000</a:t>
            </a:r>
            <a:r>
              <a:rPr lang="en-US" altLang="zh-TW" dirty="0" smtClean="0">
                <a:latin typeface="Courier New"/>
                <a:ea typeface="Courier New"/>
                <a:cs typeface="Courier New"/>
                <a:sym typeface="Courier New"/>
              </a:rPr>
              <a:t>1100001000110001101100111001101000100011110111000100110110100111100001101110111111111000000101000111110001001110011100101011100110000000011101111000010110101111111011100100100010111011</a:t>
            </a:r>
            <a:endParaRPr lang="zh-TW" altLang="en-US" dirty="0">
              <a:latin typeface="Courier New"/>
              <a:ea typeface="Courier New"/>
              <a:cs typeface="Courier New"/>
              <a:sym typeface="Courier New"/>
            </a:endParaRPr>
          </a:p>
        </p:txBody>
      </p:sp>
      <p:sp>
        <p:nvSpPr>
          <p:cNvPr id="11" name="Google Shape;116;p15"/>
          <p:cNvSpPr txBox="1"/>
          <p:nvPr/>
        </p:nvSpPr>
        <p:spPr>
          <a:xfrm>
            <a:off x="4835492" y="3942553"/>
            <a:ext cx="673200" cy="15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t>=</a:t>
            </a:r>
            <a:endParaRPr/>
          </a:p>
        </p:txBody>
      </p:sp>
      <p:sp>
        <p:nvSpPr>
          <p:cNvPr id="12" name="Google Shape;117;p15"/>
          <p:cNvSpPr txBox="1"/>
          <p:nvPr/>
        </p:nvSpPr>
        <p:spPr>
          <a:xfrm>
            <a:off x="1324847" y="5848928"/>
            <a:ext cx="8960595"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dirty="0"/>
              <a:t>前 72bit 都為 0 的機率為 = 　　</a:t>
            </a:r>
            <a:r>
              <a:rPr lang="zh-TW" dirty="0">
                <a:solidFill>
                  <a:schemeClr val="dk1"/>
                </a:solidFill>
              </a:rPr>
              <a:t>，平均要執行 2</a:t>
            </a:r>
            <a:r>
              <a:rPr lang="zh-TW" baseline="30000" dirty="0">
                <a:solidFill>
                  <a:schemeClr val="dk1"/>
                </a:solidFill>
              </a:rPr>
              <a:t>72</a:t>
            </a:r>
            <a:r>
              <a:rPr lang="zh-TW" dirty="0">
                <a:solidFill>
                  <a:schemeClr val="dk1"/>
                </a:solidFill>
              </a:rPr>
              <a:t> 次 SHA-256 函數計算</a:t>
            </a:r>
            <a:endParaRPr dirty="0"/>
          </a:p>
        </p:txBody>
      </p:sp>
      <p:pic>
        <p:nvPicPr>
          <p:cNvPr id="13" name="Google Shape;118;p15"/>
          <p:cNvPicPr preferRelativeResize="0"/>
          <p:nvPr/>
        </p:nvPicPr>
        <p:blipFill>
          <a:blip r:embed="rId2">
            <a:alphaModFix/>
          </a:blip>
          <a:stretch>
            <a:fillRect/>
          </a:stretch>
        </p:blipFill>
        <p:spPr>
          <a:xfrm>
            <a:off x="4067269" y="5952792"/>
            <a:ext cx="222350" cy="365425"/>
          </a:xfrm>
          <a:prstGeom prst="rect">
            <a:avLst/>
          </a:prstGeom>
          <a:noFill/>
          <a:ln>
            <a:noFill/>
          </a:ln>
        </p:spPr>
      </p:pic>
    </p:spTree>
    <p:extLst>
      <p:ext uri="{BB962C8B-B14F-4D97-AF65-F5344CB8AC3E}">
        <p14:creationId xmlns:p14="http://schemas.microsoft.com/office/powerpoint/2010/main" val="35501140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560F281-4FF6-4617-A809-AC9C15ECF18A}"/>
              </a:ext>
            </a:extLst>
          </p:cNvPr>
          <p:cNvSpPr>
            <a:spLocks noGrp="1"/>
          </p:cNvSpPr>
          <p:nvPr>
            <p:ph type="title"/>
          </p:nvPr>
        </p:nvSpPr>
        <p:spPr/>
        <p:txBody>
          <a:bodyPr rtlCol="0"/>
          <a:lstStyle/>
          <a:p>
            <a:pPr rtl="0"/>
            <a:r>
              <a:rPr lang="zh-TW" altLang="en-US" b="1" dirty="0" smtClean="0"/>
              <a:t>什麼是</a:t>
            </a:r>
            <a:r>
              <a:rPr lang="zh-TW" altLang="en-US" b="1" dirty="0"/>
              <a:t>加密貨</a:t>
            </a:r>
            <a:r>
              <a:rPr lang="zh-TW" altLang="en-US" b="1" dirty="0" smtClean="0"/>
              <a:t>幣？</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611DC577-0A95-47D0-95D9-5F8DA763D46B}"/>
              </a:ext>
            </a:extLst>
          </p:cNvPr>
          <p:cNvSpPr>
            <a:spLocks noGrp="1"/>
          </p:cNvSpPr>
          <p:nvPr>
            <p:ph type="body" sz="quarter" idx="32"/>
          </p:nvPr>
        </p:nvSpPr>
        <p:spPr>
          <a:xfrm>
            <a:off x="431900" y="2299391"/>
            <a:ext cx="5472200" cy="2582783"/>
          </a:xfrm>
        </p:spPr>
        <p:txBody>
          <a:bodyPr rtlCol="0"/>
          <a:lstStyle/>
          <a:p>
            <a:pPr rtl="0">
              <a:lnSpc>
                <a:spcPct val="100000"/>
              </a:lnSpc>
            </a:pPr>
            <a:r>
              <a:rPr lang="zh-TW" altLang="en-US" sz="2800" dirty="0" smtClean="0"/>
              <a:t>又稱自密碼</a:t>
            </a:r>
            <a:r>
              <a:rPr lang="en-US" altLang="zh-TW" sz="2800" dirty="0" smtClean="0"/>
              <a:t>(</a:t>
            </a:r>
            <a:r>
              <a:rPr lang="zh-TW" altLang="en-US" sz="2800" dirty="0" smtClean="0"/>
              <a:t>學</a:t>
            </a:r>
            <a:r>
              <a:rPr lang="en-US" altLang="zh-TW" sz="2800" dirty="0" smtClean="0"/>
              <a:t>)</a:t>
            </a:r>
            <a:r>
              <a:rPr lang="zh-TW" altLang="en-US" sz="2800" dirty="0" smtClean="0"/>
              <a:t>貨幣，名</a:t>
            </a:r>
            <a:r>
              <a:rPr lang="zh-TW" altLang="en-US" sz="2800" dirty="0"/>
              <a:t>符其</a:t>
            </a:r>
            <a:r>
              <a:rPr lang="zh-TW" altLang="en-US" sz="2800" dirty="0" smtClean="0"/>
              <a:t>實就是一種加密過的數字貨幣、虛擬貨幣，使用了密碼學及數字雜湊</a:t>
            </a:r>
            <a:r>
              <a:rPr lang="en-US" altLang="zh-TW" sz="2800" dirty="0"/>
              <a:t>[</a:t>
            </a:r>
            <a:r>
              <a:rPr lang="en-US" altLang="zh-TW" sz="2800" dirty="0" smtClean="0"/>
              <a:t>hash]</a:t>
            </a:r>
            <a:r>
              <a:rPr lang="zh-TW" altLang="en-US" sz="2800" dirty="0"/>
              <a:t>等</a:t>
            </a:r>
            <a:r>
              <a:rPr lang="zh-TW" altLang="en-US" sz="2800" dirty="0" smtClean="0"/>
              <a:t>技術來制定規則，用來確保交易的安全性、</a:t>
            </a:r>
            <a:r>
              <a:rPr lang="zh-TW" altLang="en-US" sz="2800" dirty="0" smtClean="0">
                <a:solidFill>
                  <a:schemeClr val="accent6"/>
                </a:solidFill>
              </a:rPr>
              <a:t>及控制交易單位的建立。</a:t>
            </a:r>
            <a:endParaRPr lang="zh-TW" altLang="en-US" sz="2800" dirty="0">
              <a:sym typeface="Microsoft JhengHei UI" panose="020B0604030504040204" pitchFamily="34" charset="-120"/>
            </a:endParaRPr>
          </a:p>
        </p:txBody>
      </p:sp>
      <p:pic>
        <p:nvPicPr>
          <p:cNvPr id="9" name="圖片預留位置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916333" y="1629493"/>
            <a:ext cx="4433371" cy="3922580"/>
          </a:xfrm>
        </p:spPr>
      </p:pic>
      <p:sp>
        <p:nvSpPr>
          <p:cNvPr id="15" name="手繪多邊形 5" descr="空心影像輔色">
            <a:extLst>
              <a:ext uri="{FF2B5EF4-FFF2-40B4-BE49-F238E27FC236}">
                <a16:creationId xmlns:a16="http://schemas.microsoft.com/office/drawing/2014/main" id="{764DA446-807B-4C83-BB5A-59E3FABC93F3}"/>
              </a:ext>
              <a:ext uri="{C183D7F6-B498-43B3-948B-1728B52AA6E4}">
                <adec:decorative xmlns:adec="http://schemas.microsoft.com/office/drawing/2017/decorative" xmlns="" val="1"/>
              </a:ext>
            </a:extLst>
          </p:cNvPr>
          <p:cNvSpPr>
            <a:spLocks noChangeAspect="1"/>
          </p:cNvSpPr>
          <p:nvPr/>
        </p:nvSpPr>
        <p:spPr bwMode="auto">
          <a:xfrm>
            <a:off x="6255144" y="1204783"/>
            <a:ext cx="1708835" cy="149958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手繪多邊形 5" descr="實心影像輔色">
            <a:extLst>
              <a:ext uri="{FF2B5EF4-FFF2-40B4-BE49-F238E27FC236}">
                <a16:creationId xmlns:a16="http://schemas.microsoft.com/office/drawing/2014/main" id="{F28CDBF8-0191-43F9-98FE-B98B08813979}"/>
              </a:ext>
              <a:ext uri="{C183D7F6-B498-43B3-948B-1728B52AA6E4}">
                <adec:decorative xmlns:adec="http://schemas.microsoft.com/office/drawing/2017/decorative" xmlns="" val="1"/>
              </a:ext>
            </a:extLst>
          </p:cNvPr>
          <p:cNvSpPr>
            <a:spLocks noChangeAspect="1"/>
          </p:cNvSpPr>
          <p:nvPr/>
        </p:nvSpPr>
        <p:spPr bwMode="auto">
          <a:xfrm>
            <a:off x="7109561" y="2498475"/>
            <a:ext cx="1025935" cy="900307"/>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1" name="標題 1">
            <a:extLst>
              <a:ext uri="{FF2B5EF4-FFF2-40B4-BE49-F238E27FC236}">
                <a16:creationId xmlns:a16="http://schemas.microsoft.com/office/drawing/2014/main" id="{3560F281-4FF6-4617-A809-AC9C15ECF18A}"/>
              </a:ext>
            </a:extLst>
          </p:cNvPr>
          <p:cNvSpPr txBox="1">
            <a:spLocks/>
          </p:cNvSpPr>
          <p:nvPr/>
        </p:nvSpPr>
        <p:spPr>
          <a:xfrm>
            <a:off x="431800" y="3158783"/>
            <a:ext cx="715325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endParaRPr lang="en-US" altLang="zh-TW" b="1" dirty="0" smtClean="0"/>
          </a:p>
        </p:txBody>
      </p:sp>
      <p:sp>
        <p:nvSpPr>
          <p:cNvPr id="13" name="標題 1">
            <a:extLst>
              <a:ext uri="{FF2B5EF4-FFF2-40B4-BE49-F238E27FC236}">
                <a16:creationId xmlns:a16="http://schemas.microsoft.com/office/drawing/2014/main" id="{3560F281-4FF6-4617-A809-AC9C15ECF18A}"/>
              </a:ext>
            </a:extLst>
          </p:cNvPr>
          <p:cNvSpPr txBox="1">
            <a:spLocks/>
          </p:cNvSpPr>
          <p:nvPr/>
        </p:nvSpPr>
        <p:spPr>
          <a:xfrm>
            <a:off x="432000" y="2516208"/>
            <a:ext cx="547200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endParaRPr lang="zh-TW" altLang="en-US" b="1" dirty="0"/>
          </a:p>
        </p:txBody>
      </p:sp>
    </p:spTree>
    <p:extLst>
      <p:ext uri="{BB962C8B-B14F-4D97-AF65-F5344CB8AC3E}">
        <p14:creationId xmlns:p14="http://schemas.microsoft.com/office/powerpoint/2010/main" val="13297466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a:t>產生的問</a:t>
            </a:r>
            <a:r>
              <a:rPr lang="zh-TW" altLang="en-US" dirty="0" smtClean="0"/>
              <a:t>題</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20</a:t>
            </a:fld>
            <a:endParaRPr lang="zh-TW" altLang="en-US" dirty="0"/>
          </a:p>
        </p:txBody>
      </p:sp>
      <p:sp>
        <p:nvSpPr>
          <p:cNvPr id="6" name="Google Shape;177;p19"/>
          <p:cNvSpPr txBox="1"/>
          <p:nvPr/>
        </p:nvSpPr>
        <p:spPr>
          <a:xfrm>
            <a:off x="3308922" y="3284371"/>
            <a:ext cx="792000" cy="10140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sp>
        <p:nvSpPr>
          <p:cNvPr id="7" name="Google Shape;178;p19"/>
          <p:cNvSpPr txBox="1"/>
          <p:nvPr/>
        </p:nvSpPr>
        <p:spPr>
          <a:xfrm>
            <a:off x="4630722" y="3284371"/>
            <a:ext cx="792000" cy="10140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8" name="Google Shape;179;p19"/>
          <p:cNvSpPr txBox="1"/>
          <p:nvPr/>
        </p:nvSpPr>
        <p:spPr>
          <a:xfrm>
            <a:off x="4100922" y="3284371"/>
            <a:ext cx="529800" cy="101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solidFill>
                  <a:schemeClr val="dk1"/>
                </a:solidFill>
              </a:rPr>
              <a:t>●●●</a:t>
            </a:r>
            <a:endParaRPr/>
          </a:p>
        </p:txBody>
      </p:sp>
      <p:sp>
        <p:nvSpPr>
          <p:cNvPr id="9" name="Google Shape;180;p19"/>
          <p:cNvSpPr txBox="1"/>
          <p:nvPr/>
        </p:nvSpPr>
        <p:spPr>
          <a:xfrm>
            <a:off x="6141947" y="2681071"/>
            <a:ext cx="792000" cy="1014000"/>
          </a:xfrm>
          <a:prstGeom prst="rect">
            <a:avLst/>
          </a:prstGeom>
          <a:solidFill>
            <a:srgbClr val="D9EAD3"/>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0" name="Google Shape;181;p19"/>
          <p:cNvCxnSpPr>
            <a:stCxn id="9" idx="1"/>
            <a:endCxn id="7" idx="3"/>
          </p:cNvCxnSpPr>
          <p:nvPr/>
        </p:nvCxnSpPr>
        <p:spPr>
          <a:xfrm flipH="1">
            <a:off x="5422847" y="3188071"/>
            <a:ext cx="719100" cy="603300"/>
          </a:xfrm>
          <a:prstGeom prst="curvedConnector3">
            <a:avLst>
              <a:gd name="adj1" fmla="val 50009"/>
            </a:avLst>
          </a:prstGeom>
          <a:noFill/>
          <a:ln w="9525" cap="flat" cmpd="sng">
            <a:solidFill>
              <a:schemeClr val="dk2"/>
            </a:solidFill>
            <a:prstDash val="solid"/>
            <a:round/>
            <a:headEnd type="triangle" w="med" len="med"/>
            <a:tailEnd type="none" w="med" len="med"/>
          </a:ln>
        </p:spPr>
      </p:cxnSp>
      <p:sp>
        <p:nvSpPr>
          <p:cNvPr id="11" name="Google Shape;182;p19"/>
          <p:cNvSpPr txBox="1"/>
          <p:nvPr/>
        </p:nvSpPr>
        <p:spPr>
          <a:xfrm>
            <a:off x="6141947" y="3949871"/>
            <a:ext cx="792000" cy="1014000"/>
          </a:xfrm>
          <a:prstGeom prst="rect">
            <a:avLst/>
          </a:prstGeom>
          <a:solidFill>
            <a:srgbClr val="EAD1DC"/>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2" name="Google Shape;183;p19"/>
          <p:cNvCxnSpPr>
            <a:stCxn id="11" idx="1"/>
            <a:endCxn id="7" idx="3"/>
          </p:cNvCxnSpPr>
          <p:nvPr/>
        </p:nvCxnSpPr>
        <p:spPr>
          <a:xfrm rot="10800000">
            <a:off x="5422847" y="3791471"/>
            <a:ext cx="719100" cy="665400"/>
          </a:xfrm>
          <a:prstGeom prst="curvedConnector3">
            <a:avLst>
              <a:gd name="adj1" fmla="val 50009"/>
            </a:avLst>
          </a:prstGeom>
          <a:noFill/>
          <a:ln w="9525" cap="flat" cmpd="sng">
            <a:solidFill>
              <a:schemeClr val="dk2"/>
            </a:solidFill>
            <a:prstDash val="solid"/>
            <a:round/>
            <a:headEnd type="triangle" w="med" len="med"/>
            <a:tailEnd type="none" w="med" len="med"/>
          </a:ln>
        </p:spPr>
      </p:cxnSp>
      <p:sp>
        <p:nvSpPr>
          <p:cNvPr id="13" name="Google Shape;184;p19"/>
          <p:cNvSpPr txBox="1"/>
          <p:nvPr/>
        </p:nvSpPr>
        <p:spPr>
          <a:xfrm>
            <a:off x="7289922" y="2681071"/>
            <a:ext cx="792000" cy="1014000"/>
          </a:xfrm>
          <a:prstGeom prst="rect">
            <a:avLst/>
          </a:prstGeom>
          <a:solidFill>
            <a:srgbClr val="C9DAF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4" name="Google Shape;185;p19"/>
          <p:cNvCxnSpPr>
            <a:stCxn id="13" idx="1"/>
            <a:endCxn id="9" idx="3"/>
          </p:cNvCxnSpPr>
          <p:nvPr/>
        </p:nvCxnSpPr>
        <p:spPr>
          <a:xfrm flipH="1">
            <a:off x="6933822" y="3188071"/>
            <a:ext cx="356100" cy="600"/>
          </a:xfrm>
          <a:prstGeom prst="curvedConnector3">
            <a:avLst>
              <a:gd name="adj1" fmla="val 49982"/>
            </a:avLst>
          </a:prstGeom>
          <a:noFill/>
          <a:ln w="9525" cap="flat" cmpd="sng">
            <a:solidFill>
              <a:schemeClr val="dk2"/>
            </a:solidFill>
            <a:prstDash val="solid"/>
            <a:round/>
            <a:headEnd type="triangle" w="med" len="med"/>
            <a:tailEnd type="none" w="med" len="med"/>
          </a:ln>
        </p:spPr>
      </p:cxnSp>
      <p:sp>
        <p:nvSpPr>
          <p:cNvPr id="15" name="Google Shape;186;p19"/>
          <p:cNvSpPr txBox="1"/>
          <p:nvPr/>
        </p:nvSpPr>
        <p:spPr>
          <a:xfrm>
            <a:off x="7289922" y="3949871"/>
            <a:ext cx="792000" cy="1014000"/>
          </a:xfrm>
          <a:prstGeom prst="rect">
            <a:avLst/>
          </a:prstGeom>
          <a:solidFill>
            <a:srgbClr val="F4CCCC"/>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6" name="Google Shape;187;p19"/>
          <p:cNvCxnSpPr>
            <a:stCxn id="15" idx="1"/>
            <a:endCxn id="11" idx="3"/>
          </p:cNvCxnSpPr>
          <p:nvPr/>
        </p:nvCxnSpPr>
        <p:spPr>
          <a:xfrm flipH="1">
            <a:off x="6933822" y="4456871"/>
            <a:ext cx="356100" cy="600"/>
          </a:xfrm>
          <a:prstGeom prst="curvedConnector3">
            <a:avLst>
              <a:gd name="adj1" fmla="val 49982"/>
            </a:avLst>
          </a:prstGeom>
          <a:noFill/>
          <a:ln w="9525" cap="flat" cmpd="sng">
            <a:solidFill>
              <a:schemeClr val="dk2"/>
            </a:solidFill>
            <a:prstDash val="solid"/>
            <a:round/>
            <a:headEnd type="triangle" w="med" len="med"/>
            <a:tailEnd type="none" w="med" len="med"/>
          </a:ln>
        </p:spPr>
      </p:cxnSp>
      <p:sp>
        <p:nvSpPr>
          <p:cNvPr id="17" name="Google Shape;188;p19"/>
          <p:cNvSpPr txBox="1"/>
          <p:nvPr/>
        </p:nvSpPr>
        <p:spPr>
          <a:xfrm>
            <a:off x="1971503" y="3284377"/>
            <a:ext cx="792000" cy="10140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0 個</a:t>
            </a:r>
            <a:endParaRPr/>
          </a:p>
          <a:p>
            <a:pPr marL="0" lvl="0" indent="0" algn="ctr" rtl="0">
              <a:spcBef>
                <a:spcPts val="0"/>
              </a:spcBef>
              <a:spcAft>
                <a:spcPts val="0"/>
              </a:spcAft>
              <a:buNone/>
            </a:pPr>
            <a:r>
              <a:rPr lang="zh-TW"/>
              <a:t>區塊</a:t>
            </a:r>
            <a:endParaRPr/>
          </a:p>
        </p:txBody>
      </p:sp>
      <p:cxnSp>
        <p:nvCxnSpPr>
          <p:cNvPr id="18" name="Google Shape;189;p19"/>
          <p:cNvCxnSpPr/>
          <p:nvPr/>
        </p:nvCxnSpPr>
        <p:spPr>
          <a:xfrm>
            <a:off x="2885591" y="3789427"/>
            <a:ext cx="285600" cy="3900"/>
          </a:xfrm>
          <a:prstGeom prst="straightConnector1">
            <a:avLst/>
          </a:prstGeom>
          <a:noFill/>
          <a:ln w="9525" cap="flat" cmpd="sng">
            <a:solidFill>
              <a:schemeClr val="dk2"/>
            </a:solidFill>
            <a:prstDash val="solid"/>
            <a:round/>
            <a:headEnd type="none" w="med" len="med"/>
            <a:tailEnd type="triangle" w="med" len="med"/>
          </a:ln>
        </p:spPr>
      </p:cxnSp>
      <p:sp>
        <p:nvSpPr>
          <p:cNvPr id="19" name="Google Shape;190;p19"/>
          <p:cNvSpPr txBox="1"/>
          <p:nvPr/>
        </p:nvSpPr>
        <p:spPr>
          <a:xfrm>
            <a:off x="8437897" y="3950171"/>
            <a:ext cx="792000" cy="1014000"/>
          </a:xfrm>
          <a:prstGeom prst="rect">
            <a:avLst/>
          </a:prstGeom>
          <a:solidFill>
            <a:srgbClr val="D9D2E9"/>
          </a:solidFill>
          <a:ln w="28575"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0" name="Google Shape;191;p19"/>
          <p:cNvCxnSpPr>
            <a:stCxn id="19" idx="1"/>
          </p:cNvCxnSpPr>
          <p:nvPr/>
        </p:nvCxnSpPr>
        <p:spPr>
          <a:xfrm flipH="1">
            <a:off x="8081797" y="4457171"/>
            <a:ext cx="356100" cy="60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21" name="Google Shape;192;p19"/>
          <p:cNvSpPr txBox="1"/>
          <p:nvPr/>
        </p:nvSpPr>
        <p:spPr>
          <a:xfrm rot="-893553">
            <a:off x="7687695" y="3427592"/>
            <a:ext cx="569634" cy="340424"/>
          </a:xfrm>
          <a:prstGeom prst="rect">
            <a:avLst/>
          </a:prstGeom>
          <a:solidFill>
            <a:srgbClr val="F4CCCC"/>
          </a:solidFill>
          <a:ln w="2857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b="1">
                <a:solidFill>
                  <a:srgbClr val="FF0000"/>
                </a:solidFill>
              </a:rPr>
              <a:t>作廢</a:t>
            </a:r>
            <a:endParaRPr b="1">
              <a:solidFill>
                <a:srgbClr val="FF0000"/>
              </a:solidFill>
            </a:endParaRPr>
          </a:p>
        </p:txBody>
      </p:sp>
    </p:spTree>
    <p:extLst>
      <p:ext uri="{BB962C8B-B14F-4D97-AF65-F5344CB8AC3E}">
        <p14:creationId xmlns:p14="http://schemas.microsoft.com/office/powerpoint/2010/main" val="19419927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產生的問</a:t>
            </a:r>
            <a:r>
              <a:rPr lang="zh-TW" altLang="en-US" dirty="0"/>
              <a:t>題</a:t>
            </a:r>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21</a:t>
            </a:fld>
            <a:endParaRPr lang="zh-TW" altLang="en-US" dirty="0"/>
          </a:p>
        </p:txBody>
      </p:sp>
      <p:sp>
        <p:nvSpPr>
          <p:cNvPr id="6" name="Google Shape;140;p17"/>
          <p:cNvSpPr txBox="1"/>
          <p:nvPr/>
        </p:nvSpPr>
        <p:spPr>
          <a:xfrm>
            <a:off x="3521670" y="3395878"/>
            <a:ext cx="792000" cy="10140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sp>
        <p:nvSpPr>
          <p:cNvPr id="7" name="Google Shape;141;p17"/>
          <p:cNvSpPr txBox="1"/>
          <p:nvPr/>
        </p:nvSpPr>
        <p:spPr>
          <a:xfrm>
            <a:off x="4843470" y="3395878"/>
            <a:ext cx="792000" cy="10140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8" name="Google Shape;142;p17"/>
          <p:cNvSpPr txBox="1"/>
          <p:nvPr/>
        </p:nvSpPr>
        <p:spPr>
          <a:xfrm>
            <a:off x="4313670" y="3395878"/>
            <a:ext cx="529800" cy="101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solidFill>
                  <a:schemeClr val="dk1"/>
                </a:solidFill>
              </a:rPr>
              <a:t>●●●</a:t>
            </a:r>
            <a:endParaRPr/>
          </a:p>
        </p:txBody>
      </p:sp>
      <p:sp>
        <p:nvSpPr>
          <p:cNvPr id="9" name="Google Shape;143;p17"/>
          <p:cNvSpPr txBox="1"/>
          <p:nvPr/>
        </p:nvSpPr>
        <p:spPr>
          <a:xfrm>
            <a:off x="6354695" y="2792578"/>
            <a:ext cx="792000" cy="1014000"/>
          </a:xfrm>
          <a:prstGeom prst="rect">
            <a:avLst/>
          </a:prstGeom>
          <a:solidFill>
            <a:srgbClr val="F4CCCC"/>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0" name="Google Shape;144;p17"/>
          <p:cNvCxnSpPr>
            <a:stCxn id="9" idx="1"/>
            <a:endCxn id="7" idx="3"/>
          </p:cNvCxnSpPr>
          <p:nvPr/>
        </p:nvCxnSpPr>
        <p:spPr>
          <a:xfrm flipH="1">
            <a:off x="5635595" y="3299578"/>
            <a:ext cx="719100" cy="603300"/>
          </a:xfrm>
          <a:prstGeom prst="curvedConnector3">
            <a:avLst>
              <a:gd name="adj1" fmla="val 50009"/>
            </a:avLst>
          </a:prstGeom>
          <a:noFill/>
          <a:ln w="9525" cap="flat" cmpd="sng">
            <a:solidFill>
              <a:schemeClr val="dk2"/>
            </a:solidFill>
            <a:prstDash val="solid"/>
            <a:round/>
            <a:headEnd type="triangle" w="med" len="med"/>
            <a:tailEnd type="none" w="med" len="med"/>
          </a:ln>
        </p:spPr>
      </p:cxnSp>
      <p:sp>
        <p:nvSpPr>
          <p:cNvPr id="11" name="Google Shape;145;p17"/>
          <p:cNvSpPr txBox="1"/>
          <p:nvPr/>
        </p:nvSpPr>
        <p:spPr>
          <a:xfrm>
            <a:off x="6354695" y="4061378"/>
            <a:ext cx="792000" cy="1014000"/>
          </a:xfrm>
          <a:prstGeom prst="rect">
            <a:avLst/>
          </a:prstGeom>
          <a:solidFill>
            <a:srgbClr val="EAD1DC"/>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2" name="Google Shape;146;p17"/>
          <p:cNvCxnSpPr>
            <a:stCxn id="11" idx="1"/>
            <a:endCxn id="7" idx="3"/>
          </p:cNvCxnSpPr>
          <p:nvPr/>
        </p:nvCxnSpPr>
        <p:spPr>
          <a:xfrm rot="10800000">
            <a:off x="5635595" y="3902978"/>
            <a:ext cx="719100" cy="665400"/>
          </a:xfrm>
          <a:prstGeom prst="curvedConnector3">
            <a:avLst>
              <a:gd name="adj1" fmla="val 50009"/>
            </a:avLst>
          </a:prstGeom>
          <a:noFill/>
          <a:ln w="9525" cap="flat" cmpd="sng">
            <a:solidFill>
              <a:schemeClr val="dk2"/>
            </a:solidFill>
            <a:prstDash val="solid"/>
            <a:round/>
            <a:headEnd type="triangle" w="med" len="med"/>
            <a:tailEnd type="none" w="med" len="med"/>
          </a:ln>
        </p:spPr>
      </p:cxnSp>
      <p:sp>
        <p:nvSpPr>
          <p:cNvPr id="13" name="Google Shape;147;p17"/>
          <p:cNvSpPr txBox="1"/>
          <p:nvPr/>
        </p:nvSpPr>
        <p:spPr>
          <a:xfrm>
            <a:off x="7865920" y="2158178"/>
            <a:ext cx="792000" cy="1014000"/>
          </a:xfrm>
          <a:prstGeom prst="rect">
            <a:avLst/>
          </a:prstGeom>
          <a:solidFill>
            <a:srgbClr val="C9DAF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4" name="Google Shape;148;p17"/>
          <p:cNvCxnSpPr>
            <a:stCxn id="13" idx="1"/>
          </p:cNvCxnSpPr>
          <p:nvPr/>
        </p:nvCxnSpPr>
        <p:spPr>
          <a:xfrm flipH="1">
            <a:off x="7146820" y="2665178"/>
            <a:ext cx="719100" cy="60330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5" name="Google Shape;149;p17"/>
          <p:cNvSpPr txBox="1"/>
          <p:nvPr/>
        </p:nvSpPr>
        <p:spPr>
          <a:xfrm>
            <a:off x="7865920" y="3426978"/>
            <a:ext cx="792000" cy="1014000"/>
          </a:xfrm>
          <a:prstGeom prst="rect">
            <a:avLst/>
          </a:prstGeom>
          <a:solidFill>
            <a:srgbClr val="D9EAD3"/>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6" name="Google Shape;150;p17"/>
          <p:cNvCxnSpPr>
            <a:stCxn id="15" idx="1"/>
          </p:cNvCxnSpPr>
          <p:nvPr/>
        </p:nvCxnSpPr>
        <p:spPr>
          <a:xfrm rot="10800000">
            <a:off x="7146820" y="3268578"/>
            <a:ext cx="719100" cy="66540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7" name="Google Shape;151;p17"/>
          <p:cNvSpPr txBox="1"/>
          <p:nvPr/>
        </p:nvSpPr>
        <p:spPr>
          <a:xfrm>
            <a:off x="2184252" y="3395884"/>
            <a:ext cx="792000" cy="10140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0 個</a:t>
            </a:r>
            <a:endParaRPr/>
          </a:p>
          <a:p>
            <a:pPr marL="0" lvl="0" indent="0" algn="ctr" rtl="0">
              <a:spcBef>
                <a:spcPts val="0"/>
              </a:spcBef>
              <a:spcAft>
                <a:spcPts val="0"/>
              </a:spcAft>
              <a:buNone/>
            </a:pPr>
            <a:r>
              <a:rPr lang="zh-TW"/>
              <a:t>區塊</a:t>
            </a:r>
            <a:endParaRPr/>
          </a:p>
        </p:txBody>
      </p:sp>
      <p:cxnSp>
        <p:nvCxnSpPr>
          <p:cNvPr id="18" name="Google Shape;152;p17"/>
          <p:cNvCxnSpPr/>
          <p:nvPr/>
        </p:nvCxnSpPr>
        <p:spPr>
          <a:xfrm>
            <a:off x="3098339" y="3900934"/>
            <a:ext cx="285600" cy="3900"/>
          </a:xfrm>
          <a:prstGeom prst="straightConnector1">
            <a:avLst/>
          </a:prstGeom>
          <a:noFill/>
          <a:ln w="9525" cap="flat" cmpd="sng">
            <a:solidFill>
              <a:schemeClr val="dk2"/>
            </a:solidFill>
            <a:prstDash val="solid"/>
            <a:round/>
            <a:headEnd type="none" w="med" len="med"/>
            <a:tailEnd type="triangle" w="med" len="med"/>
          </a:ln>
        </p:spPr>
      </p:cxnSp>
      <p:sp>
        <p:nvSpPr>
          <p:cNvPr id="19" name="Google Shape;153;p17"/>
          <p:cNvSpPr txBox="1"/>
          <p:nvPr/>
        </p:nvSpPr>
        <p:spPr>
          <a:xfrm rot="-893553">
            <a:off x="6784918" y="4797224"/>
            <a:ext cx="569634" cy="340424"/>
          </a:xfrm>
          <a:prstGeom prst="rect">
            <a:avLst/>
          </a:prstGeom>
          <a:solidFill>
            <a:srgbClr val="F4CCCC"/>
          </a:solidFill>
          <a:ln w="2857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b="1" dirty="0">
                <a:solidFill>
                  <a:srgbClr val="FF0000"/>
                </a:solidFill>
              </a:rPr>
              <a:t>作廢</a:t>
            </a:r>
            <a:endParaRPr b="1" dirty="0">
              <a:solidFill>
                <a:srgbClr val="FF0000"/>
              </a:solidFill>
            </a:endParaRPr>
          </a:p>
        </p:txBody>
      </p:sp>
    </p:spTree>
    <p:extLst>
      <p:ext uri="{BB962C8B-B14F-4D97-AF65-F5344CB8AC3E}">
        <p14:creationId xmlns:p14="http://schemas.microsoft.com/office/powerpoint/2010/main" val="346098106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TW" altLang="en-US" b="1"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比特幣主要技術及特點</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9" name="內容預留位置 28">
            <a:extLst>
              <a:ext uri="{FF2B5EF4-FFF2-40B4-BE49-F238E27FC236}">
                <a16:creationId xmlns:a16="http://schemas.microsoft.com/office/drawing/2014/main" id="{07FF37F8-D747-444C-8664-2DF836965C77}"/>
              </a:ext>
            </a:extLst>
          </p:cNvPr>
          <p:cNvSpPr>
            <a:spLocks noGrp="1"/>
          </p:cNvSpPr>
          <p:nvPr>
            <p:ph sz="half" idx="1"/>
          </p:nvPr>
        </p:nvSpPr>
        <p:spPr>
          <a:xfrm>
            <a:off x="432000" y="1176148"/>
            <a:ext cx="5472000" cy="4979852"/>
          </a:xfrm>
        </p:spPr>
        <p:txBody>
          <a:bodyPr rtlCol="0"/>
          <a:lstStyle/>
          <a:p>
            <a:pPr rtl="0">
              <a:lnSpc>
                <a:spcPct val="100000"/>
              </a:lnSpc>
            </a:pPr>
            <a:r>
              <a:rPr lang="zh-TW" altLang="en-US" sz="2200" dirty="0" smtClean="0">
                <a:sym typeface="Microsoft JhengHei UI" panose="020B0604030504040204" pitchFamily="34" charset="-120"/>
              </a:rPr>
              <a:t>利用</a:t>
            </a:r>
            <a:r>
              <a:rPr lang="en-US" altLang="zh-TW" sz="2200" dirty="0" smtClean="0">
                <a:sym typeface="Microsoft JhengHei UI" panose="020B0604030504040204" pitchFamily="34" charset="-120"/>
              </a:rPr>
              <a:t>SHA-256</a:t>
            </a:r>
            <a:r>
              <a:rPr lang="zh-TW" altLang="en-US" sz="2200" dirty="0" smtClean="0">
                <a:sym typeface="Microsoft JhengHei UI" panose="020B0604030504040204" pitchFamily="34" charset="-120"/>
              </a:rPr>
              <a:t>算法和非對稱加密算法製作數字簽名</a:t>
            </a:r>
            <a:endParaRPr lang="en-US" altLang="zh-TW" sz="2200" dirty="0" smtClean="0">
              <a:sym typeface="Microsoft JhengHei UI" panose="020B0604030504040204" pitchFamily="34" charset="-120"/>
            </a:endParaRPr>
          </a:p>
          <a:p>
            <a:pPr rtl="0">
              <a:lnSpc>
                <a:spcPct val="100000"/>
              </a:lnSpc>
            </a:pPr>
            <a:r>
              <a:rPr lang="zh-TW" altLang="en-US" sz="2200" dirty="0"/>
              <a:t>利</a:t>
            </a:r>
            <a:r>
              <a:rPr lang="zh-TW" altLang="en-US" sz="2200" dirty="0" smtClean="0"/>
              <a:t>用區塊</a:t>
            </a:r>
            <a:r>
              <a:rPr lang="zh-TW" altLang="en-US" sz="2200" dirty="0"/>
              <a:t>練</a:t>
            </a:r>
            <a:r>
              <a:rPr lang="zh-TW" altLang="en-US" sz="2200" dirty="0" smtClean="0"/>
              <a:t>中的區塊存儲比特幣交易紀錄</a:t>
            </a:r>
            <a:endParaRPr lang="en-US" altLang="zh-TW" sz="2200" dirty="0" smtClean="0"/>
          </a:p>
          <a:p>
            <a:pPr rtl="0">
              <a:lnSpc>
                <a:spcPct val="100000"/>
              </a:lnSpc>
            </a:pPr>
            <a:r>
              <a:rPr lang="zh-TW" altLang="en-US" sz="2200" dirty="0" smtClean="0"/>
              <a:t>設置額外的工作從而控制單位時間內生成區塊的個數，同時保護比特幣網路。</a:t>
            </a:r>
            <a:endParaRPr lang="en-US" altLang="zh-TW" sz="2200" dirty="0" smtClean="0"/>
          </a:p>
          <a:p>
            <a:pPr rtl="0">
              <a:lnSpc>
                <a:spcPct val="100000"/>
              </a:lnSpc>
            </a:pPr>
            <a:r>
              <a:rPr lang="zh-TW" altLang="en-US" sz="2200" dirty="0" smtClean="0"/>
              <a:t>將一定數額的比特幣和區塊內所有交易費獎勵給成功生成該區塊的礦工，激勵更多礦工加祿比特幣網路，促進比特幣網路的茁壯成長</a:t>
            </a:r>
            <a:endParaRPr lang="en-US" altLang="zh-TW" sz="2200" dirty="0" smtClean="0"/>
          </a:p>
          <a:p>
            <a:pPr rtl="0">
              <a:lnSpc>
                <a:spcPct val="100000"/>
              </a:lnSpc>
            </a:pPr>
            <a:r>
              <a:rPr lang="zh-TW" altLang="en-US" sz="2200" dirty="0" smtClean="0"/>
              <a:t>比特幣轉帳不依賴銀行和任何機構</a:t>
            </a:r>
            <a:endParaRPr lang="en-US" altLang="zh-TW" sz="2200" dirty="0" smtClean="0"/>
          </a:p>
          <a:p>
            <a:pPr rtl="0">
              <a:lnSpc>
                <a:spcPct val="100000"/>
              </a:lnSpc>
            </a:pPr>
            <a:r>
              <a:rPr lang="zh-TW" altLang="en-US" sz="2200" dirty="0" smtClean="0"/>
              <a:t>比特幣</a:t>
            </a:r>
            <a:r>
              <a:rPr lang="zh-TW" altLang="en-US" sz="2200" dirty="0"/>
              <a:t>網</a:t>
            </a:r>
            <a:r>
              <a:rPr lang="zh-TW" altLang="en-US" sz="2200" dirty="0" smtClean="0"/>
              <a:t>路內比特幣的總量不會超過</a:t>
            </a:r>
            <a:r>
              <a:rPr lang="en-US" altLang="zh-TW" sz="2200" dirty="0" smtClean="0"/>
              <a:t>2100</a:t>
            </a:r>
            <a:r>
              <a:rPr lang="zh-TW" altLang="en-US" sz="2200" dirty="0" smtClean="0"/>
              <a:t>萬個比特幣</a:t>
            </a:r>
            <a:endParaRPr lang="en-US" altLang="zh-TW" sz="2200" dirty="0"/>
          </a:p>
        </p:txBody>
      </p:sp>
      <p:pic>
        <p:nvPicPr>
          <p:cNvPr id="14" name="圖片預留位置 13">
            <a:extLst>
              <a:ext uri="{FF2B5EF4-FFF2-40B4-BE49-F238E27FC236}">
                <a16:creationId xmlns:a16="http://schemas.microsoft.com/office/drawing/2014/main" id="{FEA01CFE-4F0B-CC44-BFE2-2E561B199D1D}"/>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812170" y="2438400"/>
            <a:ext cx="2405261" cy="2017486"/>
          </a:xfrm>
        </p:spPr>
      </p:pic>
      <p:pic>
        <p:nvPicPr>
          <p:cNvPr id="19" name="圖片預留位置 18">
            <a:extLst>
              <a:ext uri="{FF2B5EF4-FFF2-40B4-BE49-F238E27FC236}">
                <a16:creationId xmlns:a16="http://schemas.microsoft.com/office/drawing/2014/main" id="{0E34C8FB-E520-F145-92A4-42863771C42F}"/>
              </a:ext>
            </a:extLst>
          </p:cNvPr>
          <p:cNvPicPr>
            <a:picLocks noGrp="1" noChangeAspect="1"/>
          </p:cNvPicPr>
          <p:nvPr>
            <p:ph type="pic" sz="quarter" idx="35"/>
          </p:nvPr>
        </p:nvPicPr>
        <p:blipFill>
          <a:blip r:embed="rId4">
            <a:extLst>
              <a:ext uri="{28A0092B-C50C-407E-A947-70E740481C1C}">
                <a14:useLocalDpi xmlns:a14="http://schemas.microsoft.com/office/drawing/2010/main" val="0"/>
              </a:ext>
            </a:extLst>
          </a:blip>
          <a:stretch>
            <a:fillRect/>
          </a:stretch>
        </p:blipFill>
        <p:spPr>
          <a:xfrm>
            <a:off x="8812419" y="3614057"/>
            <a:ext cx="2405261" cy="2032000"/>
          </a:xfrm>
        </p:spPr>
      </p:pic>
      <p:pic>
        <p:nvPicPr>
          <p:cNvPr id="17" name="圖片預留位置 16">
            <a:extLst>
              <a:ext uri="{FF2B5EF4-FFF2-40B4-BE49-F238E27FC236}">
                <a16:creationId xmlns:a16="http://schemas.microsoft.com/office/drawing/2014/main" id="{893F9275-F9D8-C846-B8BE-3571B6BA9792}"/>
              </a:ext>
            </a:extLst>
          </p:cNvPr>
          <p:cNvPicPr>
            <a:picLocks noGrp="1" noChangeAspect="1"/>
          </p:cNvPicPr>
          <p:nvPr>
            <p:ph type="pic" sz="quarter" idx="34"/>
          </p:nvPr>
        </p:nvPicPr>
        <p:blipFill>
          <a:blip r:embed="rId5">
            <a:extLst>
              <a:ext uri="{28A0092B-C50C-407E-A947-70E740481C1C}">
                <a14:useLocalDpi xmlns:a14="http://schemas.microsoft.com/office/drawing/2010/main" val="0"/>
              </a:ext>
            </a:extLst>
          </a:blip>
          <a:stretch>
            <a:fillRect/>
          </a:stretch>
        </p:blipFill>
        <p:spPr>
          <a:xfrm>
            <a:off x="8812420" y="1422400"/>
            <a:ext cx="2405261" cy="1930400"/>
          </a:xfrm>
        </p:spPr>
      </p:pic>
      <p:sp>
        <p:nvSpPr>
          <p:cNvPr id="6" name="投影片編號預留位置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22</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28938545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預留位置 4">
            <a:extLst>
              <a:ext uri="{FF2B5EF4-FFF2-40B4-BE49-F238E27FC236}">
                <a16:creationId xmlns:a16="http://schemas.microsoft.com/office/drawing/2014/main" id="{FB15BC12-29C3-3D4B-805A-8A860D70CA67}"/>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16215" y="0"/>
            <a:ext cx="10538883" cy="6191250"/>
          </a:xfrm>
        </p:spPr>
      </p:pic>
      <p:sp>
        <p:nvSpPr>
          <p:cNvPr id="6" name="投影片編號預留位置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23</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文字方塊 15" descr="輔色設計至標題區塊">
            <a:extLst>
              <a:ext uri="{FF2B5EF4-FFF2-40B4-BE49-F238E27FC236}">
                <a16:creationId xmlns:a16="http://schemas.microsoft.com/office/drawing/2014/main" id="{03888866-542D-43D4-BFE1-045D36351922}"/>
              </a:ext>
              <a:ext uri="{C183D7F6-B498-43B3-948B-1728B52AA6E4}">
                <adec:decorative xmlns:adec="http://schemas.microsoft.com/office/drawing/2017/decorative" xmlns="" val="1"/>
              </a:ext>
            </a:extLst>
          </p:cNvPr>
          <p:cNvSpPr txBox="1">
            <a:spLocks/>
          </p:cNvSpPr>
          <p:nvPr/>
        </p:nvSpPr>
        <p:spPr>
          <a:xfrm flipH="1">
            <a:off x="-1" y="4813138"/>
            <a:ext cx="691517" cy="1026777"/>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7" name="等腰三角形 16" descr="陰影輔色至標題">
            <a:extLst>
              <a:ext uri="{FF2B5EF4-FFF2-40B4-BE49-F238E27FC236}">
                <a16:creationId xmlns:a16="http://schemas.microsoft.com/office/drawing/2014/main" id="{667AA2A8-C66E-4F4C-A6E7-E7ABCE7E9EC3}"/>
              </a:ext>
              <a:ext uri="{C183D7F6-B498-43B3-948B-1728B52AA6E4}">
                <adec:decorative xmlns:adec="http://schemas.microsoft.com/office/drawing/2017/decorative" xmlns="" val="1"/>
              </a:ext>
            </a:extLst>
          </p:cNvPr>
          <p:cNvSpPr/>
          <p:nvPr/>
        </p:nvSpPr>
        <p:spPr>
          <a:xfrm rot="10800000" flipH="1">
            <a:off x="463958" y="561010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2" name="標題 11">
            <a:extLst>
              <a:ext uri="{FF2B5EF4-FFF2-40B4-BE49-F238E27FC236}">
                <a16:creationId xmlns:a16="http://schemas.microsoft.com/office/drawing/2014/main" id="{D8744987-7958-44D9-AE6F-009CA4C08875}"/>
              </a:ext>
            </a:extLst>
          </p:cNvPr>
          <p:cNvSpPr>
            <a:spLocks noGrp="1"/>
          </p:cNvSpPr>
          <p:nvPr>
            <p:ph type="ctrTitle"/>
          </p:nvPr>
        </p:nvSpPr>
        <p:spPr>
          <a:xfrm>
            <a:off x="420686" y="5066452"/>
            <a:ext cx="6258410" cy="539345"/>
          </a:xfrm>
        </p:spPr>
        <p:txBody>
          <a:bodyPr rtlCol="0"/>
          <a:lstStyle/>
          <a:p>
            <a:pPr rtl="0"/>
            <a:r>
              <a:rPr lang="en-US" altLang="zh-TW"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QAAAAAAAAAAAA</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9" name="等腰三角形 18" descr="至陰影輔色至標題">
            <a:extLst>
              <a:ext uri="{FF2B5EF4-FFF2-40B4-BE49-F238E27FC236}">
                <a16:creationId xmlns:a16="http://schemas.microsoft.com/office/drawing/2014/main" id="{ABF5B12D-6F10-4377-9094-B3E79ECB1B94}"/>
              </a:ext>
              <a:ext uri="{C183D7F6-B498-43B3-948B-1728B52AA6E4}">
                <adec:decorative xmlns:adec="http://schemas.microsoft.com/office/drawing/2017/decorative" xmlns="" val="1"/>
              </a:ext>
            </a:extLst>
          </p:cNvPr>
          <p:cNvSpPr/>
          <p:nvPr/>
        </p:nvSpPr>
        <p:spPr>
          <a:xfrm rot="10800000" flipH="1" flipV="1">
            <a:off x="463958" y="486037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665219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版面配置區 8"/>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0642" y="0"/>
            <a:ext cx="11673839" cy="6858000"/>
          </a:xfrm>
        </p:spPr>
      </p:pic>
      <p:sp>
        <p:nvSpPr>
          <p:cNvPr id="3" name="標題 2"/>
          <p:cNvSpPr>
            <a:spLocks noGrp="1"/>
          </p:cNvSpPr>
          <p:nvPr>
            <p:ph type="ctrTitle"/>
          </p:nvPr>
        </p:nvSpPr>
        <p:spPr>
          <a:xfrm>
            <a:off x="3267456" y="1816509"/>
            <a:ext cx="5632704" cy="3146839"/>
          </a:xfrm>
        </p:spPr>
        <p:txBody>
          <a:bodyPr anchor="ctr"/>
          <a:lstStyle/>
          <a:p>
            <a:pPr algn="ctr"/>
            <a:r>
              <a:rPr lang="zh-TW" altLang="en-US" sz="4400" b="1" dirty="0"/>
              <a:t>為什麼需要加密貨幣</a:t>
            </a:r>
            <a:r>
              <a:rPr lang="zh-TW" altLang="en-US" sz="4400" b="1" dirty="0" smtClean="0"/>
              <a:t>？</a:t>
            </a:r>
            <a:endParaRPr lang="zh-TW" altLang="en-US" sz="4400" dirty="0"/>
          </a:p>
        </p:txBody>
      </p:sp>
      <p:sp>
        <p:nvSpPr>
          <p:cNvPr id="6" name="投影片編號版面配置區 5"/>
          <p:cNvSpPr>
            <a:spLocks noGrp="1"/>
          </p:cNvSpPr>
          <p:nvPr>
            <p:ph type="sldNum" sz="quarter" idx="12"/>
          </p:nvPr>
        </p:nvSpPr>
        <p:spPr/>
        <p:txBody>
          <a:bodyPr/>
          <a:lstStyle/>
          <a:p>
            <a:pPr rtl="0"/>
            <a:fld id="{19B51A1E-902D-48AF-9020-955120F399B6}" type="slidenum">
              <a:rPr lang="en-US" altLang="zh-TW" smtClean="0"/>
              <a:pPr rtl="0"/>
              <a:t>3</a:t>
            </a:fld>
            <a:endParaRPr lang="zh-TW" altLang="en-US" dirty="0"/>
          </a:p>
        </p:txBody>
      </p:sp>
    </p:spTree>
    <p:extLst>
      <p:ext uri="{BB962C8B-B14F-4D97-AF65-F5344CB8AC3E}">
        <p14:creationId xmlns:p14="http://schemas.microsoft.com/office/powerpoint/2010/main" val="34991822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預留位置 3">
            <a:extLst>
              <a:ext uri="{FF2B5EF4-FFF2-40B4-BE49-F238E27FC236}">
                <a16:creationId xmlns:a16="http://schemas.microsoft.com/office/drawing/2014/main" id="{D355C61F-C8F1-4977-8E1F-F16C0D9EA88C}"/>
              </a:ext>
            </a:extLst>
          </p:cNvPr>
          <p:cNvSpPr>
            <a:spLocks noGrp="1"/>
          </p:cNvSpPr>
          <p:nvPr>
            <p:ph sz="half" idx="1"/>
          </p:nvPr>
        </p:nvSpPr>
        <p:spPr>
          <a:xfrm>
            <a:off x="432000" y="1967345"/>
            <a:ext cx="11295656" cy="4309898"/>
          </a:xfrm>
        </p:spPr>
        <p:txBody>
          <a:bodyPr rtlCol="0"/>
          <a:lstStyle/>
          <a:p>
            <a:pPr marL="0" indent="0">
              <a:lnSpc>
                <a:spcPct val="100000"/>
              </a:lnSpc>
              <a:buNone/>
            </a:pPr>
            <a:r>
              <a:rPr lang="zh-TW" altLang="en-US" sz="3600" dirty="0" smtClean="0"/>
              <a:t>簡單來說：</a:t>
            </a:r>
            <a:endParaRPr lang="en-US" altLang="zh-TW" sz="3600" dirty="0" smtClean="0"/>
          </a:p>
          <a:p>
            <a:pPr marL="0" indent="0">
              <a:lnSpc>
                <a:spcPct val="100000"/>
              </a:lnSpc>
              <a:buNone/>
            </a:pPr>
            <a:endParaRPr lang="en-US" altLang="zh-TW" sz="2800" dirty="0" smtClean="0"/>
          </a:p>
          <a:p>
            <a:pPr marL="0" indent="0">
              <a:lnSpc>
                <a:spcPct val="100000"/>
              </a:lnSpc>
              <a:buNone/>
            </a:pPr>
            <a:r>
              <a:rPr lang="en-US" altLang="zh-TW" sz="2800" dirty="0"/>
              <a:t>	</a:t>
            </a:r>
            <a:r>
              <a:rPr lang="zh-TW" altLang="en-US" sz="4400" b="1" dirty="0" smtClean="0">
                <a:solidFill>
                  <a:srgbClr val="0070C0"/>
                </a:solidFill>
              </a:rPr>
              <a:t>比特幣是一種使用密碼學及區塊鏈技術達到去中心化技術的加密貨幣。</a:t>
            </a:r>
            <a:endParaRPr lang="en-US" altLang="zh-TW" sz="3200" b="1" dirty="0" smtClean="0">
              <a:solidFill>
                <a:srgbClr val="0070C0"/>
              </a:solidFill>
            </a:endParaRPr>
          </a:p>
          <a:p>
            <a:pPr marL="0" indent="0">
              <a:lnSpc>
                <a:spcPct val="100000"/>
              </a:lnSpc>
              <a:buNone/>
            </a:pPr>
            <a:endParaRPr lang="en-US" altLang="zh-TW" sz="3200" dirty="0" smtClean="0">
              <a:solidFill>
                <a:srgbClr val="0070C0"/>
              </a:solidFill>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4</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431799" y="379344"/>
            <a:ext cx="7357769"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r>
              <a:rPr lang="zh-TW" altLang="en-US" b="1" dirty="0"/>
              <a:t>加密貨</a:t>
            </a:r>
            <a:r>
              <a:rPr lang="zh-TW" altLang="en-US" b="1" dirty="0" smtClean="0"/>
              <a:t>幣跟常</a:t>
            </a:r>
            <a:r>
              <a:rPr lang="zh-TW" altLang="en-US" b="1" dirty="0"/>
              <a:t>聽到的</a:t>
            </a:r>
            <a:r>
              <a:rPr lang="zh-TW" altLang="en-US" b="1" dirty="0">
                <a:solidFill>
                  <a:schemeClr val="accent6"/>
                </a:solidFill>
              </a:rPr>
              <a:t>比特</a:t>
            </a:r>
            <a:r>
              <a:rPr lang="zh-TW" altLang="en-US" b="1" dirty="0" smtClean="0">
                <a:solidFill>
                  <a:schemeClr val="accent6"/>
                </a:solidFill>
              </a:rPr>
              <a:t>幣</a:t>
            </a:r>
            <a:r>
              <a:rPr lang="zh-TW" altLang="en-US" b="1" dirty="0" smtClean="0"/>
              <a:t>有</a:t>
            </a:r>
            <a:r>
              <a:rPr lang="zh-TW" altLang="en-US" b="1" dirty="0"/>
              <a:t>什麼關係</a:t>
            </a:r>
            <a:r>
              <a:rPr lang="en-US" altLang="zh-TW" b="1" dirty="0"/>
              <a:t>?</a:t>
            </a:r>
          </a:p>
        </p:txBody>
      </p:sp>
    </p:spTree>
    <p:extLst>
      <p:ext uri="{BB962C8B-B14F-4D97-AF65-F5344CB8AC3E}">
        <p14:creationId xmlns:p14="http://schemas.microsoft.com/office/powerpoint/2010/main" val="11237396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5</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195072" y="245232"/>
            <a:ext cx="779273" cy="6432199"/>
          </a:xfrm>
          <a:prstGeom prst="rect">
            <a:avLst/>
          </a:prstGeom>
        </p:spPr>
        <p:txBody>
          <a:bodyPr vert="eaVert"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r>
              <a:rPr lang="zh-TW" altLang="en-US" sz="2800" b="1" dirty="0" smtClean="0"/>
              <a:t>比特幣跟我們使用的貨幣有什麼區別？</a:t>
            </a:r>
            <a:endParaRPr lang="zh-TW" altLang="en-US" sz="2800" b="1" dirty="0"/>
          </a:p>
        </p:txBody>
      </p:sp>
      <p:graphicFrame>
        <p:nvGraphicFramePr>
          <p:cNvPr id="11" name="資料庫圖表 10"/>
          <p:cNvGraphicFramePr/>
          <p:nvPr>
            <p:extLst>
              <p:ext uri="{D42A27DB-BD31-4B8C-83A1-F6EECF244321}">
                <p14:modId xmlns:p14="http://schemas.microsoft.com/office/powerpoint/2010/main" val="4012075725"/>
              </p:ext>
            </p:extLst>
          </p:nvPr>
        </p:nvGraphicFramePr>
        <p:xfrm>
          <a:off x="1960882" y="222240"/>
          <a:ext cx="8128000" cy="42825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8" name="圖片 1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29534" y="4077819"/>
            <a:ext cx="2320290" cy="2184528"/>
          </a:xfrm>
          <a:prstGeom prst="rect">
            <a:avLst/>
          </a:prstGeom>
        </p:spPr>
      </p:pic>
      <p:pic>
        <p:nvPicPr>
          <p:cNvPr id="19" name="圖片 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37725" y="4077819"/>
            <a:ext cx="2404110" cy="2296012"/>
          </a:xfrm>
          <a:prstGeom prst="rect">
            <a:avLst/>
          </a:prstGeom>
        </p:spPr>
      </p:pic>
    </p:spTree>
    <p:extLst>
      <p:ext uri="{BB962C8B-B14F-4D97-AF65-F5344CB8AC3E}">
        <p14:creationId xmlns:p14="http://schemas.microsoft.com/office/powerpoint/2010/main" val="23919358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預留位置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0" y="891517"/>
            <a:ext cx="8687356" cy="5785914"/>
          </a:xfrm>
        </p:spPr>
      </p:pic>
      <p:sp>
        <p:nvSpPr>
          <p:cNvPr id="24" name="文字方塊 23" descr="輔色片至標題方塊">
            <a:extLst>
              <a:ext uri="{FF2B5EF4-FFF2-40B4-BE49-F238E27FC236}">
                <a16:creationId xmlns:a16="http://schemas.microsoft.com/office/drawing/2014/main" id="{993B1474-02E3-4509-B5C5-84427653BA68}"/>
              </a:ext>
              <a:ext uri="{C183D7F6-B498-43B3-948B-1728B52AA6E4}">
                <adec:decorative xmlns:adec="http://schemas.microsoft.com/office/drawing/2017/decorative" xmlns=""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8" name="等腰三角形 17" descr="標題方塊的陰影">
            <a:extLst>
              <a:ext uri="{FF2B5EF4-FFF2-40B4-BE49-F238E27FC236}">
                <a16:creationId xmlns:a16="http://schemas.microsoft.com/office/drawing/2014/main" id="{FAB4748B-F532-4C70-827A-5FEA8C084327}"/>
              </a:ext>
              <a:ext uri="{C183D7F6-B498-43B3-948B-1728B52AA6E4}">
                <adec:decorative xmlns:adec="http://schemas.microsoft.com/office/drawing/2017/decorative" xmlns=""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6894286" y="2408157"/>
            <a:ext cx="4990773" cy="3146839"/>
          </a:xfrm>
        </p:spPr>
        <p:txBody>
          <a:bodyPr tIns="576000" rtlCol="0"/>
          <a:lstStyle/>
          <a:p>
            <a:pPr rtl="0"/>
            <a:r>
              <a:rPr lang="zh-TW" altLang="en-US" dirty="0" smtClean="0"/>
              <a:t>最初的加密</a:t>
            </a:r>
            <a:r>
              <a:rPr lang="zh-TW" altLang="en-US" dirty="0"/>
              <a:t>貨</a:t>
            </a:r>
            <a:r>
              <a:rPr lang="zh-TW" altLang="en-US" dirty="0" smtClean="0"/>
              <a:t>幣 </a:t>
            </a:r>
            <a:r>
              <a:rPr lang="en-US" altLang="zh-TW" dirty="0" smtClean="0"/>
              <a:t>- </a:t>
            </a:r>
            <a:r>
              <a:rPr lang="zh-TW" altLang="en-US" dirty="0" smtClean="0"/>
              <a:t>比特幣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p:txBody>
          <a:bodyPr rtlCol="0"/>
          <a:lstStyle/>
          <a:p>
            <a:pPr>
              <a:lnSpc>
                <a:spcPct val="100000"/>
              </a:lnSpc>
            </a:pPr>
            <a:r>
              <a:rPr lang="en-US" altLang="zh-TW" dirty="0" smtClean="0"/>
              <a:t>Bitcoin</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手繪多邊形 5" descr="輔色區塊">
            <a:extLst>
              <a:ext uri="{FF2B5EF4-FFF2-40B4-BE49-F238E27FC236}">
                <a16:creationId xmlns:a16="http://schemas.microsoft.com/office/drawing/2014/main" id="{7746F873-A4ED-4E4C-BB89-CA0FBB9E9582}"/>
              </a:ext>
              <a:ext uri="{C183D7F6-B498-43B3-948B-1728B52AA6E4}">
                <adec:decorative xmlns:adec="http://schemas.microsoft.com/office/drawing/2017/decorative" xmlns=""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手繪多邊形 5" descr="空心輔色區塊">
            <a:extLst>
              <a:ext uri="{FF2B5EF4-FFF2-40B4-BE49-F238E27FC236}">
                <a16:creationId xmlns:a16="http://schemas.microsoft.com/office/drawing/2014/main" id="{E0D7A780-33BC-4E68-9763-AB62376D5024}"/>
              </a:ext>
              <a:ext uri="{C183D7F6-B498-43B3-948B-1728B52AA6E4}">
                <adec:decorative xmlns:adec="http://schemas.microsoft.com/office/drawing/2017/decorative" xmlns=""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6</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40916746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9304E83-A4F0-49C5-BB01-F5773509A2B3}"/>
              </a:ext>
            </a:extLst>
          </p:cNvPr>
          <p:cNvSpPr>
            <a:spLocks noGrp="1"/>
          </p:cNvSpPr>
          <p:nvPr>
            <p:ph type="title"/>
          </p:nvPr>
        </p:nvSpPr>
        <p:spPr/>
        <p:txBody>
          <a:bodyPr rtlCol="0"/>
          <a:lstStyle/>
          <a:p>
            <a:pPr rtl="0"/>
            <a:r>
              <a:rPr lang="zh-TW" altLang="en-US" b="1" dirty="0" smtClean="0"/>
              <a:t>甚麼是比特幣</a:t>
            </a:r>
            <a:r>
              <a:rPr lang="en-US" altLang="zh-TW" b="1" dirty="0" smtClean="0"/>
              <a:t>?</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800" y="1008000"/>
            <a:ext cx="11339513" cy="1967430"/>
          </a:xfrm>
        </p:spPr>
        <p:txBody>
          <a:bodyPr rtlCol="0"/>
          <a:lstStyle/>
          <a:p>
            <a:pPr>
              <a:lnSpc>
                <a:spcPct val="100000"/>
              </a:lnSpc>
            </a:pPr>
            <a:r>
              <a:rPr lang="zh-TW" altLang="en-US" sz="2800" dirty="0" smtClean="0">
                <a:sym typeface="Microsoft JhengHei UI" panose="020B0604030504040204" pitchFamily="34" charset="-120"/>
              </a:rPr>
              <a:t>剛講過了，但因為很重要所以再說一次：</a:t>
            </a:r>
            <a:endParaRPr lang="en-US" altLang="zh-TW" sz="2800" dirty="0" smtClean="0">
              <a:sym typeface="Microsoft JhengHei UI" panose="020B0604030504040204" pitchFamily="34" charset="-120"/>
            </a:endParaRPr>
          </a:p>
          <a:p>
            <a:pPr>
              <a:lnSpc>
                <a:spcPct val="100000"/>
              </a:lnSpc>
            </a:pPr>
            <a:r>
              <a:rPr lang="en-US" altLang="zh-TW" sz="2800" dirty="0"/>
              <a:t>	</a:t>
            </a:r>
            <a:r>
              <a:rPr lang="zh-TW" altLang="en-US" sz="2800" b="1" dirty="0">
                <a:solidFill>
                  <a:srgbClr val="0070C0"/>
                </a:solidFill>
              </a:rPr>
              <a:t>比特幣是一種使用密碼學及區塊鏈技術達到去中心化技術的加密貨幣</a:t>
            </a:r>
            <a:r>
              <a:rPr lang="zh-TW" altLang="en-US" sz="2800" b="1" dirty="0" smtClean="0">
                <a:solidFill>
                  <a:srgbClr val="0070C0"/>
                </a:solidFill>
              </a:rPr>
              <a:t>。</a:t>
            </a:r>
            <a:endParaRPr lang="en-US" altLang="zh-TW" sz="2800" b="1" dirty="0" smtClean="0">
              <a:solidFill>
                <a:srgbClr val="0070C0"/>
              </a:solidFill>
            </a:endParaRPr>
          </a:p>
          <a:p>
            <a:pPr>
              <a:lnSpc>
                <a:spcPct val="100000"/>
              </a:lnSpc>
            </a:pPr>
            <a:endParaRPr lang="en-US" altLang="zh-TW" sz="2800" b="1" dirty="0">
              <a:solidFill>
                <a:srgbClr val="0070C0"/>
              </a:solidFill>
              <a:sym typeface="Microsoft JhengHei UI" panose="020B0604030504040204" pitchFamily="34" charset="-120"/>
            </a:endParaRPr>
          </a:p>
          <a:p>
            <a:pPr>
              <a:lnSpc>
                <a:spcPct val="100000"/>
              </a:lnSpc>
            </a:pPr>
            <a:endParaRPr lang="en-US" altLang="zh-TW" sz="2800" b="1" dirty="0" smtClean="0">
              <a:solidFill>
                <a:schemeClr val="accent6"/>
              </a:solidFill>
              <a:sym typeface="Microsoft JhengHei UI" panose="020B0604030504040204" pitchFamily="34" charset="-120"/>
            </a:endParaRPr>
          </a:p>
        </p:txBody>
      </p:sp>
      <p:sp>
        <p:nvSpPr>
          <p:cNvPr id="8" name="投影片編號預留位置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7</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799" y="3849928"/>
            <a:ext cx="11339513" cy="1752585"/>
          </a:xfrm>
        </p:spPr>
        <p:txBody>
          <a:bodyPr rtlCol="0"/>
          <a:lstStyle/>
          <a:p>
            <a:pPr algn="ctr">
              <a:lnSpc>
                <a:spcPct val="100000"/>
              </a:lnSpc>
            </a:pPr>
            <a:r>
              <a:rPr lang="zh-TW" altLang="en-US" sz="3200" b="1" dirty="0" smtClean="0">
                <a:solidFill>
                  <a:schemeClr val="accent6"/>
                </a:solidFill>
              </a:rPr>
              <a:t>它</a:t>
            </a:r>
            <a:r>
              <a:rPr lang="zh-TW" altLang="en-US" sz="3200" b="1" dirty="0">
                <a:solidFill>
                  <a:schemeClr val="accent6"/>
                </a:solidFill>
              </a:rPr>
              <a:t>是一個去中心化且極為純粹拿來</a:t>
            </a:r>
            <a:r>
              <a:rPr lang="en-US" altLang="zh-TW" sz="3200" b="1" dirty="0">
                <a:solidFill>
                  <a:schemeClr val="accent6"/>
                </a:solidFill>
              </a:rPr>
              <a:t>”</a:t>
            </a:r>
            <a:r>
              <a:rPr lang="zh-TW" altLang="en-US" sz="3200" b="1" dirty="0">
                <a:solidFill>
                  <a:schemeClr val="accent6"/>
                </a:solidFill>
              </a:rPr>
              <a:t>支付</a:t>
            </a:r>
            <a:r>
              <a:rPr lang="en-US" altLang="zh-TW" sz="3200" b="1" dirty="0">
                <a:solidFill>
                  <a:schemeClr val="accent6"/>
                </a:solidFill>
              </a:rPr>
              <a:t>”</a:t>
            </a:r>
            <a:r>
              <a:rPr lang="zh-TW" altLang="en-US" sz="3200" b="1" dirty="0">
                <a:solidFill>
                  <a:schemeClr val="accent6"/>
                </a:solidFill>
              </a:rPr>
              <a:t>的貨幣。</a:t>
            </a:r>
            <a:endParaRPr lang="en-US" altLang="zh-TW" sz="3200" b="1" dirty="0" smtClean="0">
              <a:solidFill>
                <a:srgbClr val="0070C0"/>
              </a:solidFill>
              <a:sym typeface="Microsoft JhengHei UI" panose="020B0604030504040204" pitchFamily="34" charset="-120"/>
            </a:endParaRPr>
          </a:p>
          <a:p>
            <a:pPr algn="ctr">
              <a:lnSpc>
                <a:spcPct val="100000"/>
              </a:lnSpc>
            </a:pPr>
            <a:endParaRPr lang="en-US" altLang="zh-TW" sz="3200" b="1" dirty="0">
              <a:solidFill>
                <a:srgbClr val="0070C0"/>
              </a:solidFill>
              <a:sym typeface="Microsoft JhengHei UI" panose="020B0604030504040204" pitchFamily="34" charset="-120"/>
            </a:endParaRPr>
          </a:p>
          <a:p>
            <a:pPr algn="ctr">
              <a:lnSpc>
                <a:spcPct val="100000"/>
              </a:lnSpc>
            </a:pPr>
            <a:endParaRPr lang="en-US" altLang="zh-TW" sz="3200" b="1" dirty="0" smtClean="0">
              <a:solidFill>
                <a:schemeClr val="accent6"/>
              </a:solidFill>
              <a:sym typeface="Microsoft JhengHei UI" panose="020B0604030504040204" pitchFamily="34" charset="-120"/>
            </a:endParaRPr>
          </a:p>
        </p:txBody>
      </p:sp>
    </p:spTree>
    <p:extLst>
      <p:ext uri="{BB962C8B-B14F-4D97-AF65-F5344CB8AC3E}">
        <p14:creationId xmlns:p14="http://schemas.microsoft.com/office/powerpoint/2010/main" val="31888378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8"/>
          <p:cNvSpPr>
            <a:spLocks noGrp="1"/>
          </p:cNvSpPr>
          <p:nvPr>
            <p:ph type="title"/>
          </p:nvPr>
        </p:nvSpPr>
        <p:spPr>
          <a:xfrm>
            <a:off x="432000" y="432000"/>
            <a:ext cx="11328000" cy="685600"/>
          </a:xfrm>
        </p:spPr>
        <p:txBody>
          <a:bodyPr/>
          <a:lstStyle/>
          <a:p>
            <a:r>
              <a:rPr lang="zh-TW" altLang="en-US" sz="4000" dirty="0" smtClean="0"/>
              <a:t>去中心化，它哪來的</a:t>
            </a:r>
            <a:r>
              <a:rPr lang="en-US" altLang="zh-TW" sz="4000" dirty="0" smtClean="0"/>
              <a:t>?</a:t>
            </a:r>
            <a:endParaRPr lang="zh-TW" altLang="en-US" sz="4000" dirty="0"/>
          </a:p>
        </p:txBody>
      </p:sp>
      <p:sp>
        <p:nvSpPr>
          <p:cNvPr id="10" name="內容版面配置區 9"/>
          <p:cNvSpPr>
            <a:spLocks noGrp="1"/>
          </p:cNvSpPr>
          <p:nvPr>
            <p:ph idx="1"/>
          </p:nvPr>
        </p:nvSpPr>
        <p:spPr>
          <a:xfrm>
            <a:off x="432000" y="1512000"/>
            <a:ext cx="11121371" cy="4679250"/>
          </a:xfrm>
        </p:spPr>
        <p:txBody>
          <a:bodyPr/>
          <a:lstStyle/>
          <a:p>
            <a:r>
              <a:rPr lang="zh-TW" altLang="en-US" sz="3200" dirty="0" smtClean="0"/>
              <a:t>當初中本聰設計比特幣</a:t>
            </a:r>
            <a:r>
              <a:rPr lang="zh-TW" altLang="en-US" sz="3200" dirty="0" smtClean="0"/>
              <a:t>時，就是要讓其完全獨立於金融體系外的一套貨幣系統，不讓</a:t>
            </a:r>
            <a:r>
              <a:rPr lang="zh-TW" altLang="en-US" sz="3200" dirty="0" smtClean="0"/>
              <a:t>任意機構控制這些交易</a:t>
            </a:r>
            <a:r>
              <a:rPr lang="zh-TW" altLang="en-US" sz="3200" dirty="0" smtClean="0"/>
              <a:t>，ㄊ想讓比特幣網</a:t>
            </a:r>
            <a:r>
              <a:rPr lang="zh-TW" altLang="en-US" sz="3200" dirty="0" smtClean="0"/>
              <a:t>路上的所有使用者，一起對這個系統進行管控，如此一來就可以做到不為一個機構為中心，而是為一個群體的去中心化</a:t>
            </a:r>
            <a:r>
              <a:rPr lang="zh-TW" altLang="en-US" sz="3200" dirty="0"/>
              <a:t>。而關鍵就在於區塊鏈技</a:t>
            </a:r>
            <a:r>
              <a:rPr lang="zh-TW" altLang="en-US" sz="3200" dirty="0" smtClean="0"/>
              <a:t>術。</a:t>
            </a:r>
            <a:endParaRPr lang="en-US" altLang="zh-TW" sz="3200" dirty="0" smtClean="0"/>
          </a:p>
        </p:txBody>
      </p:sp>
      <p:sp>
        <p:nvSpPr>
          <p:cNvPr id="8" name="投影片編號版面配置區 7"/>
          <p:cNvSpPr>
            <a:spLocks noGrp="1"/>
          </p:cNvSpPr>
          <p:nvPr>
            <p:ph type="sldNum" sz="quarter" idx="33"/>
          </p:nvPr>
        </p:nvSpPr>
        <p:spPr/>
        <p:txBody>
          <a:bodyPr/>
          <a:lstStyle/>
          <a:p>
            <a:fld id="{19B51A1E-902D-48AF-9020-955120F399B6}" type="slidenum">
              <a:rPr lang="en-US" altLang="zh-TW" smtClean="0"/>
              <a:pPr/>
              <a:t>8</a:t>
            </a:fld>
            <a:endParaRPr lang="zh-TW" altLang="en-US" dirty="0"/>
          </a:p>
        </p:txBody>
      </p:sp>
    </p:spTree>
    <p:extLst>
      <p:ext uri="{BB962C8B-B14F-4D97-AF65-F5344CB8AC3E}">
        <p14:creationId xmlns:p14="http://schemas.microsoft.com/office/powerpoint/2010/main" val="38994649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圖片預留位置 11">
            <a:extLst>
              <a:ext uri="{FF2B5EF4-FFF2-40B4-BE49-F238E27FC236}">
                <a16:creationId xmlns:a16="http://schemas.microsoft.com/office/drawing/2014/main" id="{C4330FBA-FEA8-B941-8864-B3DEDDE80404}"/>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0289" r="-2089"/>
          <a:stretch/>
        </p:blipFill>
        <p:spPr>
          <a:xfrm>
            <a:off x="1" y="232363"/>
            <a:ext cx="10655456" cy="6393273"/>
          </a:xfrm>
        </p:spPr>
      </p:pic>
      <p:sp>
        <p:nvSpPr>
          <p:cNvPr id="38" name="文字方塊 37" descr="輔色至標題區塊">
            <a:extLst>
              <a:ext uri="{FF2B5EF4-FFF2-40B4-BE49-F238E27FC236}">
                <a16:creationId xmlns:a16="http://schemas.microsoft.com/office/drawing/2014/main" id="{B231FB9C-F234-41D0-A4CE-8C29A5F2F553}"/>
              </a:ext>
              <a:ext uri="{C183D7F6-B498-43B3-948B-1728B52AA6E4}">
                <adec:decorative xmlns:adec="http://schemas.microsoft.com/office/drawing/2017/decorative" xmlns=""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5" name="等腰三角形 34" descr="陰影至標題區塊">
            <a:extLst>
              <a:ext uri="{FF2B5EF4-FFF2-40B4-BE49-F238E27FC236}">
                <a16:creationId xmlns:a16="http://schemas.microsoft.com/office/drawing/2014/main" id="{FE193317-B8BD-46CA-B0A6-8A7511B086D9}"/>
              </a:ext>
              <a:ext uri="{C183D7F6-B498-43B3-948B-1728B52AA6E4}">
                <adec:decorative xmlns:adec="http://schemas.microsoft.com/office/drawing/2017/decorative" xmlns=""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2" name="手繪多邊形 5" descr="實心輔色區塊">
            <a:extLst>
              <a:ext uri="{FF2B5EF4-FFF2-40B4-BE49-F238E27FC236}">
                <a16:creationId xmlns:a16="http://schemas.microsoft.com/office/drawing/2014/main" id="{85E0D4E1-E389-4671-B0E7-165A10A05425}"/>
              </a:ext>
              <a:ext uri="{C183D7F6-B498-43B3-948B-1728B52AA6E4}">
                <adec:decorative xmlns:adec="http://schemas.microsoft.com/office/drawing/2017/decorative" xmlns="" val="1"/>
              </a:ext>
            </a:extLst>
          </p:cNvPr>
          <p:cNvSpPr>
            <a:spLocks noChangeAspect="1"/>
          </p:cNvSpPr>
          <p:nvPr/>
        </p:nvSpPr>
        <p:spPr bwMode="auto">
          <a:xfrm>
            <a:off x="413136" y="4748243"/>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3" name="手繪多邊形 5" descr="空心輔色區塊">
            <a:extLst>
              <a:ext uri="{FF2B5EF4-FFF2-40B4-BE49-F238E27FC236}">
                <a16:creationId xmlns:a16="http://schemas.microsoft.com/office/drawing/2014/main" id="{8186FEAF-6E1E-4258-94C3-5C589D4B5ADE}"/>
              </a:ext>
              <a:ext uri="{C183D7F6-B498-43B3-948B-1728B52AA6E4}">
                <adec:decorative xmlns:adec="http://schemas.microsoft.com/office/drawing/2017/decorative" xmlns=""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0" name="標題 19">
            <a:extLst>
              <a:ext uri="{FF2B5EF4-FFF2-40B4-BE49-F238E27FC236}">
                <a16:creationId xmlns:a16="http://schemas.microsoft.com/office/drawing/2014/main" id="{7C11A64B-7EA5-442C-8405-73273A5331D1}"/>
              </a:ext>
            </a:extLst>
          </p:cNvPr>
          <p:cNvSpPr>
            <a:spLocks noGrp="1"/>
          </p:cNvSpPr>
          <p:nvPr>
            <p:ph type="ctrTitle"/>
          </p:nvPr>
        </p:nvSpPr>
        <p:spPr/>
        <p:txBody>
          <a:bodyPr rtlCol="0" anchor="ctr"/>
          <a:lstStyle/>
          <a:p>
            <a:pPr algn="ctr"/>
            <a:r>
              <a:rPr lang="zh-TW" altLang="en-US" dirty="0"/>
              <a:t>區</a:t>
            </a:r>
            <a:r>
              <a:rPr lang="zh-TW" altLang="en-US" dirty="0" smtClean="0"/>
              <a:t>塊鏈</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6752135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5496_TF16411253.potx" id="{D4C91C61-CC4B-4A36-9801-BA62D7CDFCAD}" vid="{ADDCF915-333A-4105-9C4D-754188486108}"/>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8A50AA-654B-45CA-B6AD-FDA9E9535EF9}">
  <ds:schemaRefs>
    <ds:schemaRef ds:uri="http://purl.org/dc/dcmitype/"/>
    <ds:schemaRef ds:uri="http://schemas.microsoft.com/office/2006/documentManagement/types"/>
    <ds:schemaRef ds:uri="http://purl.org/dc/elements/1.1/"/>
    <ds:schemaRef ds:uri="http://purl.org/dc/terms/"/>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fb0879af-3eba-417a-a55a-ffe6dcd6ca77"/>
    <ds:schemaRef ds:uri="6dc4bcd6-49db-4c07-9060-8acfc67cef9f"/>
    <ds:schemaRef ds:uri="http://schemas.microsoft.com/sharepoint/v3"/>
  </ds:schemaRefs>
</ds:datastoreItem>
</file>

<file path=customXml/itemProps2.xml><?xml version="1.0" encoding="utf-8"?>
<ds:datastoreItem xmlns:ds="http://schemas.openxmlformats.org/officeDocument/2006/customXml" ds:itemID="{D4F06F66-218D-4D1C-873A-158A1848B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範本1</Template>
  <TotalTime>0</TotalTime>
  <Words>1840</Words>
  <Application>Microsoft Office PowerPoint</Application>
  <PresentationFormat>寬螢幕</PresentationFormat>
  <Paragraphs>240</Paragraphs>
  <Slides>23</Slides>
  <Notes>13</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23</vt:i4>
      </vt:variant>
    </vt:vector>
  </HeadingPairs>
  <TitlesOfParts>
    <vt:vector size="29" baseType="lpstr">
      <vt:lpstr>Microsoft JhengHei UI</vt:lpstr>
      <vt:lpstr>Arial</vt:lpstr>
      <vt:lpstr>Calibri Light</vt:lpstr>
      <vt:lpstr>Courier New</vt:lpstr>
      <vt:lpstr>Times New Roman</vt:lpstr>
      <vt:lpstr>Office 佈景主題</vt:lpstr>
      <vt:lpstr>加密貨幣</vt:lpstr>
      <vt:lpstr>什麼是加密貨幣？</vt:lpstr>
      <vt:lpstr>為什麼需要加密貨幣？</vt:lpstr>
      <vt:lpstr>PowerPoint 簡報</vt:lpstr>
      <vt:lpstr>PowerPoint 簡報</vt:lpstr>
      <vt:lpstr>最初的加密貨幣 - 比特幣</vt:lpstr>
      <vt:lpstr>甚麼是比特幣?</vt:lpstr>
      <vt:lpstr>去中心化，它哪來的?</vt:lpstr>
      <vt:lpstr>區塊鏈</vt:lpstr>
      <vt:lpstr>區塊鏈是什麼?</vt:lpstr>
      <vt:lpstr>區塊鏈是什麼?</vt:lpstr>
      <vt:lpstr>區塊鏈的特色</vt:lpstr>
      <vt:lpstr>令人迷因的是</vt:lpstr>
      <vt:lpstr>區塊鏈怎麼運作的?</vt:lpstr>
      <vt:lpstr>區塊鏈怎麼運作的?</vt:lpstr>
      <vt:lpstr>區塊鏈怎麼運作的?</vt:lpstr>
      <vt:lpstr>區塊鏈怎麼運作的?</vt:lpstr>
      <vt:lpstr>區塊鏈怎麼運作的?</vt:lpstr>
      <vt:lpstr>區塊鏈怎麼運作的?</vt:lpstr>
      <vt:lpstr>區塊鏈怎麼運作的?</vt:lpstr>
      <vt:lpstr>區塊鏈怎麼運作的?</vt:lpstr>
      <vt:lpstr>比特幣主要技術及特點</vt:lpstr>
      <vt:lpstr>QAAAAAAAAAAAA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2020-12-20T04:01:55Z</dcterms:created>
  <dcterms:modified xsi:type="dcterms:W3CDTF">2020-12-20T18:56:02Z</dcterms:modified>
</cp:coreProperties>
</file>